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lear Sans Bold" charset="1" panose="020B0803030202020304"/>
      <p:regular r:id="rId14"/>
    </p:embeddedFont>
    <p:embeddedFont>
      <p:font typeface="Clear Sans Bold Italics" charset="1" panose="020B0803030202090304"/>
      <p:regular r:id="rId15"/>
    </p:embeddedFont>
    <p:embeddedFont>
      <p:font typeface="Clear Sans Regular" charset="1" panose="020B0503030202020304"/>
      <p:regular r:id="rId16"/>
    </p:embeddedFont>
    <p:embeddedFont>
      <p:font typeface="Clear Sans Regular Bold" charset="1" panose="020B0603030202020304"/>
      <p:regular r:id="rId17"/>
    </p:embeddedFont>
    <p:embeddedFont>
      <p:font typeface="Clear Sans Regular Italics" charset="1" panose="020B0503030202090304"/>
      <p:regular r:id="rId18"/>
    </p:embeddedFont>
    <p:embeddedFont>
      <p:font typeface="Clear Sans Regular Bold Italics" charset="1" panose="020B06030302020903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slides/slide39.xml" Type="http://schemas.openxmlformats.org/officeDocument/2006/relationships/slide"/><Relationship Id="rId59" Target="slides/slide40.xml" Type="http://schemas.openxmlformats.org/officeDocument/2006/relationships/slide"/><Relationship Id="rId6" Target="fonts/font6.fntdata" Type="http://schemas.openxmlformats.org/officeDocument/2006/relationships/font"/><Relationship Id="rId60" Target="slides/slide41.xml" Type="http://schemas.openxmlformats.org/officeDocument/2006/relationships/slide"/><Relationship Id="rId61" Target="slides/slide42.xml" Type="http://schemas.openxmlformats.org/officeDocument/2006/relationships/slide"/><Relationship Id="rId62" Target="slides/slide43.xml" Type="http://schemas.openxmlformats.org/officeDocument/2006/relationships/slide"/><Relationship Id="rId63" Target="slides/slide44.xml" Type="http://schemas.openxmlformats.org/officeDocument/2006/relationships/slide"/><Relationship Id="rId64" Target="slides/slide45.xml" Type="http://schemas.openxmlformats.org/officeDocument/2006/relationships/slide"/><Relationship Id="rId65" Target="slides/slide46.xml" Type="http://schemas.openxmlformats.org/officeDocument/2006/relationships/slide"/><Relationship Id="rId66" Target="slides/slide47.xml" Type="http://schemas.openxmlformats.org/officeDocument/2006/relationships/slide"/><Relationship Id="rId67" Target="slides/slide4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8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D424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632" t="0" r="3341" b="0"/>
          <a:stretch>
            <a:fillRect/>
          </a:stretch>
        </p:blipFill>
        <p:spPr>
          <a:xfrm flipH="false" flipV="false" rot="0">
            <a:off x="2468864" y="-129588"/>
            <a:ext cx="4710632" cy="10542195"/>
          </a:xfrm>
          <a:prstGeom prst="rect">
            <a:avLst/>
          </a:prstGeom>
        </p:spPr>
      </p:pic>
      <p:grpSp>
        <p:nvGrpSpPr>
          <p:cNvPr name="Group 3" id="3"/>
          <p:cNvGrpSpPr/>
          <p:nvPr/>
        </p:nvGrpSpPr>
        <p:grpSpPr>
          <a:xfrm rot="0">
            <a:off x="6588456" y="2855362"/>
            <a:ext cx="1182082" cy="1182082"/>
            <a:chOff x="0" y="0"/>
            <a:chExt cx="1576109" cy="1576109"/>
          </a:xfrm>
        </p:grpSpPr>
        <p:grpSp>
          <p:nvGrpSpPr>
            <p:cNvPr name="Group 4" id="4"/>
            <p:cNvGrpSpPr/>
            <p:nvPr/>
          </p:nvGrpSpPr>
          <p:grpSpPr>
            <a:xfrm rot="0">
              <a:off x="0" y="0"/>
              <a:ext cx="1576109" cy="157610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6" id="6"/>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FFFFF"/>
                  </a:solidFill>
                  <a:latin typeface="Clear Sans Bold Bold"/>
                </a:rPr>
                <a:t>java</a:t>
              </a:r>
            </a:p>
          </p:txBody>
        </p:sp>
      </p:grpSp>
      <p:grpSp>
        <p:nvGrpSpPr>
          <p:cNvPr name="Group 7" id="7"/>
          <p:cNvGrpSpPr/>
          <p:nvPr/>
        </p:nvGrpSpPr>
        <p:grpSpPr>
          <a:xfrm rot="0">
            <a:off x="16901160" y="1028700"/>
            <a:ext cx="358140" cy="358140"/>
            <a:chOff x="0" y="0"/>
            <a:chExt cx="477520" cy="477520"/>
          </a:xfrm>
        </p:grpSpPr>
        <p:grpSp>
          <p:nvGrpSpPr>
            <p:cNvPr name="Group 8" id="8"/>
            <p:cNvGrpSpPr/>
            <p:nvPr/>
          </p:nvGrpSpPr>
          <p:grpSpPr>
            <a:xfrm rot="0">
              <a:off x="0" y="0"/>
              <a:ext cx="477520" cy="77593"/>
              <a:chOff x="0" y="0"/>
              <a:chExt cx="1913890" cy="310990"/>
            </a:xfrm>
          </p:grpSpPr>
          <p:sp>
            <p:nvSpPr>
              <p:cNvPr name="Freeform 9" id="9"/>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0" id="10"/>
            <p:cNvGrpSpPr/>
            <p:nvPr/>
          </p:nvGrpSpPr>
          <p:grpSpPr>
            <a:xfrm rot="0">
              <a:off x="0" y="199964"/>
              <a:ext cx="477520" cy="77593"/>
              <a:chOff x="0" y="0"/>
              <a:chExt cx="1913890" cy="310990"/>
            </a:xfrm>
          </p:grpSpPr>
          <p:sp>
            <p:nvSpPr>
              <p:cNvPr name="Freeform 11" id="11"/>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2" id="12"/>
            <p:cNvGrpSpPr/>
            <p:nvPr/>
          </p:nvGrpSpPr>
          <p:grpSpPr>
            <a:xfrm rot="0">
              <a:off x="0" y="399927"/>
              <a:ext cx="477520" cy="77593"/>
              <a:chOff x="0" y="0"/>
              <a:chExt cx="1913890" cy="310990"/>
            </a:xfrm>
          </p:grpSpPr>
          <p:sp>
            <p:nvSpPr>
              <p:cNvPr name="Freeform 13" id="13"/>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14" id="14"/>
          <p:cNvPicPr>
            <a:picLocks noChangeAspect="true"/>
          </p:cNvPicPr>
          <p:nvPr/>
        </p:nvPicPr>
        <p:blipFill>
          <a:blip r:embed="rId3"/>
          <a:srcRect l="0" t="0" r="0" b="0"/>
          <a:stretch>
            <a:fillRect/>
          </a:stretch>
        </p:blipFill>
        <p:spPr>
          <a:xfrm flipH="false" flipV="false" rot="0">
            <a:off x="14703018" y="8381941"/>
            <a:ext cx="2975099" cy="1394578"/>
          </a:xfrm>
          <a:prstGeom prst="rect">
            <a:avLst/>
          </a:prstGeom>
        </p:spPr>
      </p:pic>
      <p:grpSp>
        <p:nvGrpSpPr>
          <p:cNvPr name="Group 15" id="15"/>
          <p:cNvGrpSpPr/>
          <p:nvPr/>
        </p:nvGrpSpPr>
        <p:grpSpPr>
          <a:xfrm rot="0">
            <a:off x="8368670" y="3222712"/>
            <a:ext cx="9661323" cy="4318958"/>
            <a:chOff x="0" y="0"/>
            <a:chExt cx="12881764" cy="5758610"/>
          </a:xfrm>
        </p:grpSpPr>
        <p:sp>
          <p:nvSpPr>
            <p:cNvPr name="TextBox 16" id="16"/>
            <p:cNvSpPr txBox="true"/>
            <p:nvPr/>
          </p:nvSpPr>
          <p:spPr>
            <a:xfrm rot="0">
              <a:off x="0" y="219075"/>
              <a:ext cx="12881764" cy="4251325"/>
            </a:xfrm>
            <a:prstGeom prst="rect">
              <a:avLst/>
            </a:prstGeom>
          </p:spPr>
          <p:txBody>
            <a:bodyPr anchor="t" rtlCol="false" tIns="0" lIns="0" bIns="0" rIns="0">
              <a:spAutoFit/>
            </a:bodyPr>
            <a:lstStyle/>
            <a:p>
              <a:pPr>
                <a:lnSpc>
                  <a:spcPts val="12000"/>
                </a:lnSpc>
              </a:pPr>
              <a:r>
                <a:rPr lang="en-US" sz="12000" spc="-359">
                  <a:solidFill>
                    <a:srgbClr val="FFFFFF"/>
                  </a:solidFill>
                  <a:latin typeface="Clear Sans Regular Bold"/>
                </a:rPr>
                <a:t>Microservices</a:t>
              </a:r>
            </a:p>
            <a:p>
              <a:pPr>
                <a:lnSpc>
                  <a:spcPts val="12000"/>
                </a:lnSpc>
              </a:pPr>
              <a:r>
                <a:rPr lang="en-US" sz="12000" spc="-359">
                  <a:solidFill>
                    <a:srgbClr val="FFFFFF"/>
                  </a:solidFill>
                  <a:latin typeface="Clear Sans Regular Bold"/>
                </a:rPr>
                <a:t>Spring Cloud</a:t>
              </a:r>
            </a:p>
          </p:txBody>
        </p:sp>
        <p:sp>
          <p:nvSpPr>
            <p:cNvPr name="TextBox 17" id="17"/>
            <p:cNvSpPr txBox="true"/>
            <p:nvPr/>
          </p:nvSpPr>
          <p:spPr>
            <a:xfrm rot="0">
              <a:off x="101412" y="4834050"/>
              <a:ext cx="11118868" cy="924560"/>
            </a:xfrm>
            <a:prstGeom prst="rect">
              <a:avLst/>
            </a:prstGeom>
          </p:spPr>
          <p:txBody>
            <a:bodyPr anchor="t" rtlCol="false" tIns="0" lIns="0" bIns="0" rIns="0">
              <a:spAutoFit/>
            </a:bodyPr>
            <a:lstStyle/>
            <a:p>
              <a:pPr>
                <a:lnSpc>
                  <a:spcPts val="5880"/>
                </a:lnSpc>
                <a:spcBef>
                  <a:spcPct val="0"/>
                </a:spcBef>
              </a:pPr>
              <a:r>
                <a:rPr lang="en-US" sz="4200" spc="-84">
                  <a:solidFill>
                    <a:srgbClr val="FFFFFF"/>
                  </a:solidFill>
                  <a:latin typeface="Clear Sans Regular"/>
                </a:rPr>
                <a:t>Tutorials</a:t>
              </a:r>
            </a:p>
          </p:txBody>
        </p:sp>
      </p:grpSp>
      <p:sp>
        <p:nvSpPr>
          <p:cNvPr name="TextBox 18" id="18"/>
          <p:cNvSpPr txBox="true"/>
          <p:nvPr/>
        </p:nvSpPr>
        <p:spPr>
          <a:xfrm rot="0">
            <a:off x="8368670" y="1035368"/>
            <a:ext cx="6603764" cy="306705"/>
          </a:xfrm>
          <a:prstGeom prst="rect">
            <a:avLst/>
          </a:prstGeom>
        </p:spPr>
        <p:txBody>
          <a:bodyPr anchor="t" rtlCol="false" tIns="0" lIns="0" bIns="0" rIns="0">
            <a:spAutoFit/>
          </a:bodyPr>
          <a:lstStyle/>
          <a:p>
            <a:pPr marL="0" indent="0" lvl="0">
              <a:lnSpc>
                <a:spcPts val="2520"/>
              </a:lnSpc>
              <a:spcBef>
                <a:spcPct val="0"/>
              </a:spcBef>
            </a:pPr>
            <a:r>
              <a:rPr lang="en-US" sz="1800" spc="179">
                <a:solidFill>
                  <a:srgbClr val="F7F6F4"/>
                </a:solidFill>
                <a:latin typeface="Clear Sans Regular"/>
              </a:rPr>
              <a:t>CMC GLOBAL</a:t>
            </a:r>
          </a:p>
        </p:txBody>
      </p:sp>
      <p:sp>
        <p:nvSpPr>
          <p:cNvPr name="TextBox 19" id="19"/>
          <p:cNvSpPr txBox="true"/>
          <p:nvPr/>
        </p:nvSpPr>
        <p:spPr>
          <a:xfrm rot="0">
            <a:off x="1028700" y="8852535"/>
            <a:ext cx="849124" cy="405765"/>
          </a:xfrm>
          <a:prstGeom prst="rect">
            <a:avLst/>
          </a:prstGeom>
        </p:spPr>
        <p:txBody>
          <a:bodyPr anchor="t" rtlCol="false" tIns="0" lIns="0" bIns="0" rIns="0">
            <a:spAutoFit/>
          </a:bodyPr>
          <a:lstStyle/>
          <a:p>
            <a:pPr>
              <a:lnSpc>
                <a:spcPts val="3359"/>
              </a:lnSpc>
              <a:spcBef>
                <a:spcPct val="0"/>
              </a:spcBef>
            </a:pPr>
            <a:r>
              <a:rPr lang="en-US" sz="2400">
                <a:solidFill>
                  <a:srgbClr val="F7F6F4"/>
                </a:solidFill>
                <a:latin typeface="Clear Sans Regular Bold"/>
              </a:rPr>
              <a:t>01.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10" id="10"/>
          <p:cNvSpPr txBox="true"/>
          <p:nvPr/>
        </p:nvSpPr>
        <p:spPr>
          <a:xfrm rot="0">
            <a:off x="1028700" y="599025"/>
            <a:ext cx="11307743" cy="887925"/>
          </a:xfrm>
          <a:prstGeom prst="rect">
            <a:avLst/>
          </a:prstGeom>
        </p:spPr>
        <p:txBody>
          <a:bodyPr anchor="t" rtlCol="false" tIns="0" lIns="0" bIns="0" rIns="0">
            <a:spAutoFit/>
          </a:bodyPr>
          <a:lstStyle/>
          <a:p>
            <a:pPr>
              <a:lnSpc>
                <a:spcPts val="3460"/>
              </a:lnSpc>
            </a:pPr>
            <a:r>
              <a:rPr lang="en-US" sz="3146" spc="-94">
                <a:solidFill>
                  <a:srgbClr val="3D4248"/>
                </a:solidFill>
                <a:latin typeface="Clear Sans Regular"/>
              </a:rPr>
              <a:t>3.4 Challenges associated with microservices architecture</a:t>
            </a:r>
          </a:p>
          <a:p>
            <a:pPr>
              <a:lnSpc>
                <a:spcPts val="3460"/>
              </a:lnSpc>
            </a:pPr>
          </a:p>
        </p:txBody>
      </p:sp>
      <p:sp>
        <p:nvSpPr>
          <p:cNvPr name="TextBox 11" id="11"/>
          <p:cNvSpPr txBox="true"/>
          <p:nvPr/>
        </p:nvSpPr>
        <p:spPr>
          <a:xfrm rot="0">
            <a:off x="1722898" y="2045821"/>
            <a:ext cx="6719703" cy="21469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Although microservices can exist and function independently, they often need to interact and communicate with other microservices to fulfill certain demands or tasks. This necessitates maintaining a fully functional API serving as a communication channel between multiple services constituting the application. </a:t>
            </a:r>
          </a:p>
        </p:txBody>
      </p:sp>
      <p:grpSp>
        <p:nvGrpSpPr>
          <p:cNvPr name="Group 12" id="12"/>
          <p:cNvGrpSpPr/>
          <p:nvPr/>
        </p:nvGrpSpPr>
        <p:grpSpPr>
          <a:xfrm rot="0">
            <a:off x="1347892" y="1699027"/>
            <a:ext cx="179070" cy="17907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722898" y="1583139"/>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Inter-service communication</a:t>
            </a:r>
          </a:p>
          <a:p>
            <a:pPr>
              <a:lnSpc>
                <a:spcPts val="3079"/>
              </a:lnSpc>
              <a:spcBef>
                <a:spcPct val="0"/>
              </a:spcBef>
            </a:pPr>
          </a:p>
        </p:txBody>
      </p:sp>
      <p:sp>
        <p:nvSpPr>
          <p:cNvPr name="TextBox 15" id="15"/>
          <p:cNvSpPr txBox="true"/>
          <p:nvPr/>
        </p:nvSpPr>
        <p:spPr>
          <a:xfrm rot="0">
            <a:off x="9516209" y="2123608"/>
            <a:ext cx="6719703"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When different and independently operating microservices are deployed as part of an application, each of these services has a distinct logging mechanism. This results in large volumes of distributed log data that are unstructured and difficult to organize and maintain. </a:t>
            </a:r>
          </a:p>
        </p:txBody>
      </p:sp>
      <p:grpSp>
        <p:nvGrpSpPr>
          <p:cNvPr name="Group 16" id="16"/>
          <p:cNvGrpSpPr/>
          <p:nvPr/>
        </p:nvGrpSpPr>
        <p:grpSpPr>
          <a:xfrm rot="0">
            <a:off x="9141202" y="1776814"/>
            <a:ext cx="179070" cy="179070"/>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8" id="18"/>
          <p:cNvSpPr txBox="true"/>
          <p:nvPr/>
        </p:nvSpPr>
        <p:spPr>
          <a:xfrm rot="0">
            <a:off x="9516209" y="1660927"/>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Distributed logging</a:t>
            </a:r>
          </a:p>
          <a:p>
            <a:pPr>
              <a:lnSpc>
                <a:spcPts val="3079"/>
              </a:lnSpc>
              <a:spcBef>
                <a:spcPct val="0"/>
              </a:spcBef>
            </a:pPr>
          </a:p>
        </p:txBody>
      </p:sp>
      <p:sp>
        <p:nvSpPr>
          <p:cNvPr name="TextBox 19" id="19"/>
          <p:cNvSpPr txBox="true"/>
          <p:nvPr/>
        </p:nvSpPr>
        <p:spPr>
          <a:xfrm rot="0">
            <a:off x="1722898" y="5307509"/>
            <a:ext cx="6719703"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Distributed transactions refer to transactions that require the deployment and proper functioning of a series of microservices to run. This means that a transaction spans multiple microservices and databases and a small failure in just one will result in a transaction failure. </a:t>
            </a:r>
          </a:p>
        </p:txBody>
      </p:sp>
      <p:grpSp>
        <p:nvGrpSpPr>
          <p:cNvPr name="Group 20" id="20"/>
          <p:cNvGrpSpPr/>
          <p:nvPr/>
        </p:nvGrpSpPr>
        <p:grpSpPr>
          <a:xfrm rot="0">
            <a:off x="1347892" y="4960715"/>
            <a:ext cx="179070" cy="179070"/>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2" id="22"/>
          <p:cNvSpPr txBox="true"/>
          <p:nvPr/>
        </p:nvSpPr>
        <p:spPr>
          <a:xfrm rot="0">
            <a:off x="1722898" y="4844827"/>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Transaction spanning</a:t>
            </a:r>
          </a:p>
          <a:p>
            <a:pPr>
              <a:lnSpc>
                <a:spcPts val="3079"/>
              </a:lnSpc>
              <a:spcBef>
                <a:spcPct val="0"/>
              </a:spcBef>
            </a:pPr>
          </a:p>
        </p:txBody>
      </p:sp>
      <p:sp>
        <p:nvSpPr>
          <p:cNvPr name="TextBox 23" id="23"/>
          <p:cNvSpPr txBox="true"/>
          <p:nvPr/>
        </p:nvSpPr>
        <p:spPr>
          <a:xfrm rot="0">
            <a:off x="9516209" y="5385297"/>
            <a:ext cx="6719703" cy="25088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A cyclic dependency in a microservices architecture refers to the codependency of two or more application services or modules. Cyclic dependencies can make it difficult to scale the application or independently deploy and manage microservices. They’re also infamous for making code more complex to maintain. If they persist for long, decoupling becomes close to impossible.</a:t>
            </a:r>
          </a:p>
        </p:txBody>
      </p:sp>
      <p:grpSp>
        <p:nvGrpSpPr>
          <p:cNvPr name="Group 24" id="24"/>
          <p:cNvGrpSpPr/>
          <p:nvPr/>
        </p:nvGrpSpPr>
        <p:grpSpPr>
          <a:xfrm rot="0">
            <a:off x="9141202" y="5038502"/>
            <a:ext cx="179070" cy="179070"/>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6" id="26"/>
          <p:cNvSpPr txBox="true"/>
          <p:nvPr/>
        </p:nvSpPr>
        <p:spPr>
          <a:xfrm rot="0">
            <a:off x="9516209" y="4922615"/>
            <a:ext cx="5988669"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Cyclic dependencies between services</a:t>
            </a:r>
          </a:p>
          <a:p>
            <a:pPr>
              <a:lnSpc>
                <a:spcPts val="30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107" r="0" b="107"/>
          <a:stretch>
            <a:fillRect/>
          </a:stretch>
        </p:blipFill>
        <p:spPr>
          <a:xfrm flipH="false" flipV="false" rot="0">
            <a:off x="7479855" y="512472"/>
            <a:ext cx="7656989" cy="9262056"/>
          </a:xfrm>
          <a:prstGeom prst="rect">
            <a:avLst/>
          </a:prstGeom>
        </p:spPr>
      </p:pic>
      <p:sp>
        <p:nvSpPr>
          <p:cNvPr name="TextBox 10" id="10"/>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10.</a:t>
            </a:r>
          </a:p>
        </p:txBody>
      </p:sp>
      <p:sp>
        <p:nvSpPr>
          <p:cNvPr name="TextBox 11" id="11"/>
          <p:cNvSpPr txBox="true"/>
          <p:nvPr/>
        </p:nvSpPr>
        <p:spPr>
          <a:xfrm rot="0">
            <a:off x="1303760" y="429384"/>
            <a:ext cx="8149937" cy="940292"/>
          </a:xfrm>
          <a:prstGeom prst="rect">
            <a:avLst/>
          </a:prstGeom>
        </p:spPr>
        <p:txBody>
          <a:bodyPr anchor="t" rtlCol="false" tIns="0" lIns="0" bIns="0" rIns="0">
            <a:spAutoFit/>
          </a:bodyPr>
          <a:lstStyle/>
          <a:p>
            <a:pPr>
              <a:lnSpc>
                <a:spcPts val="3658"/>
              </a:lnSpc>
            </a:pPr>
            <a:r>
              <a:rPr lang="en-US" sz="3325" spc="-99">
                <a:solidFill>
                  <a:srgbClr val="3D4248"/>
                </a:solidFill>
                <a:latin typeface="Clear Sans Regular"/>
              </a:rPr>
              <a:t>3.5 Microservices tool</a:t>
            </a:r>
          </a:p>
          <a:p>
            <a:pPr>
              <a:lnSpc>
                <a:spcPts val="3658"/>
              </a:lnSpc>
            </a:pPr>
          </a:p>
        </p:txBody>
      </p:sp>
      <p:sp>
        <p:nvSpPr>
          <p:cNvPr name="TextBox 12" id="12"/>
          <p:cNvSpPr txBox="true"/>
          <p:nvPr/>
        </p:nvSpPr>
        <p:spPr>
          <a:xfrm rot="0">
            <a:off x="1970980" y="1141095"/>
            <a:ext cx="4073501"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Building a microservices architecture requires a mix of tools and processes to perform the core building tasks and support the overall framework. Some of these tools are listed beside.</a:t>
            </a:r>
          </a:p>
        </p:txBody>
      </p:sp>
      <p:grpSp>
        <p:nvGrpSpPr>
          <p:cNvPr name="Group 13" id="13"/>
          <p:cNvGrpSpPr/>
          <p:nvPr/>
        </p:nvGrpSpPr>
        <p:grpSpPr>
          <a:xfrm rot="0">
            <a:off x="1612512" y="1207770"/>
            <a:ext cx="179070" cy="179070"/>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5" id="15"/>
          <p:cNvSpPr txBox="true"/>
          <p:nvPr/>
        </p:nvSpPr>
        <p:spPr>
          <a:xfrm rot="0">
            <a:off x="1970980" y="3358515"/>
            <a:ext cx="4073501" cy="14230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Using lots of tool means that developer has to comprehend lots of knowledge to build a successful product</a:t>
            </a:r>
          </a:p>
        </p:txBody>
      </p:sp>
      <p:grpSp>
        <p:nvGrpSpPr>
          <p:cNvPr name="Group 16" id="16"/>
          <p:cNvGrpSpPr/>
          <p:nvPr/>
        </p:nvGrpSpPr>
        <p:grpSpPr>
          <a:xfrm rot="0">
            <a:off x="1612512" y="3425190"/>
            <a:ext cx="179070" cy="179070"/>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8" id="18"/>
          <p:cNvSpPr txBox="true"/>
          <p:nvPr/>
        </p:nvSpPr>
        <p:spPr>
          <a:xfrm rot="0">
            <a:off x="1970980" y="5210175"/>
            <a:ext cx="4073501" cy="1422506"/>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In Spring microservices. </a:t>
            </a:r>
            <a:r>
              <a:rPr lang="en-US" sz="1800" spc="36">
                <a:solidFill>
                  <a:srgbClr val="F1630F"/>
                </a:solidFill>
                <a:latin typeface="Clear Sans Regular"/>
              </a:rPr>
              <a:t>Spring cloud</a:t>
            </a:r>
            <a:r>
              <a:rPr lang="en-US" sz="1800" spc="36">
                <a:solidFill>
                  <a:srgbClr val="3D4248"/>
                </a:solidFill>
                <a:latin typeface="Clear Sans Regular"/>
              </a:rPr>
              <a:t> provides so many libraries to apply to microservices more easily, what we saw in the Spring cloud section</a:t>
            </a:r>
          </a:p>
        </p:txBody>
      </p:sp>
      <p:grpSp>
        <p:nvGrpSpPr>
          <p:cNvPr name="Group 19" id="19"/>
          <p:cNvGrpSpPr/>
          <p:nvPr/>
        </p:nvGrpSpPr>
        <p:grpSpPr>
          <a:xfrm rot="0">
            <a:off x="1612512" y="5276850"/>
            <a:ext cx="179070" cy="179070"/>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2039496" y="1962336"/>
            <a:ext cx="2019867" cy="2007083"/>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5504912" y="2192610"/>
            <a:ext cx="4227641" cy="1646758"/>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11090527" y="2049700"/>
            <a:ext cx="4997683" cy="1932576"/>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1878662" y="6188892"/>
            <a:ext cx="2521350" cy="1204039"/>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5504912" y="5400960"/>
            <a:ext cx="4008503" cy="2438656"/>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0981956" y="6092947"/>
            <a:ext cx="5106254" cy="1746669"/>
          </a:xfrm>
          <a:prstGeom prst="rect">
            <a:avLst/>
          </a:prstGeom>
        </p:spPr>
      </p:pic>
      <p:sp>
        <p:nvSpPr>
          <p:cNvPr name="TextBox 15" id="15"/>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10.</a:t>
            </a:r>
          </a:p>
        </p:txBody>
      </p:sp>
      <p:sp>
        <p:nvSpPr>
          <p:cNvPr name="TextBox 16" id="16"/>
          <p:cNvSpPr txBox="true"/>
          <p:nvPr/>
        </p:nvSpPr>
        <p:spPr>
          <a:xfrm rot="0">
            <a:off x="1274985" y="572855"/>
            <a:ext cx="8149937" cy="940265"/>
          </a:xfrm>
          <a:prstGeom prst="rect">
            <a:avLst/>
          </a:prstGeom>
        </p:spPr>
        <p:txBody>
          <a:bodyPr anchor="t" rtlCol="false" tIns="0" lIns="0" bIns="0" rIns="0">
            <a:spAutoFit/>
          </a:bodyPr>
          <a:lstStyle/>
          <a:p>
            <a:pPr>
              <a:lnSpc>
                <a:spcPts val="3658"/>
              </a:lnSpc>
            </a:pPr>
            <a:r>
              <a:rPr lang="en-US" sz="3325" spc="-99">
                <a:solidFill>
                  <a:srgbClr val="3D4248"/>
                </a:solidFill>
                <a:latin typeface="Clear Sans Regular"/>
              </a:rPr>
              <a:t>3.6 Top Companies Using Microservices</a:t>
            </a:r>
          </a:p>
          <a:p>
            <a:pPr>
              <a:lnSpc>
                <a:spcPts val="3658"/>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10.</a:t>
            </a:r>
          </a:p>
        </p:txBody>
      </p:sp>
      <p:sp>
        <p:nvSpPr>
          <p:cNvPr name="TextBox 10" id="10"/>
          <p:cNvSpPr txBox="true"/>
          <p:nvPr/>
        </p:nvSpPr>
        <p:spPr>
          <a:xfrm rot="0">
            <a:off x="1303760" y="429398"/>
            <a:ext cx="8941245" cy="940265"/>
          </a:xfrm>
          <a:prstGeom prst="rect">
            <a:avLst/>
          </a:prstGeom>
        </p:spPr>
        <p:txBody>
          <a:bodyPr anchor="t" rtlCol="false" tIns="0" lIns="0" bIns="0" rIns="0">
            <a:spAutoFit/>
          </a:bodyPr>
          <a:lstStyle/>
          <a:p>
            <a:pPr>
              <a:lnSpc>
                <a:spcPts val="3658"/>
              </a:lnSpc>
            </a:pPr>
            <a:r>
              <a:rPr lang="en-US" sz="3325" spc="-99">
                <a:solidFill>
                  <a:srgbClr val="3D4248"/>
                </a:solidFill>
                <a:latin typeface="Clear Sans Regular"/>
              </a:rPr>
              <a:t>3.7 The Most Popular Languages In Microservices</a:t>
            </a:r>
          </a:p>
          <a:p>
            <a:pPr>
              <a:lnSpc>
                <a:spcPts val="3658"/>
              </a:lnSpc>
            </a:pPr>
          </a:p>
        </p:txBody>
      </p:sp>
      <p:sp>
        <p:nvSpPr>
          <p:cNvPr name="TextBox 11" id="11"/>
          <p:cNvSpPr txBox="true"/>
          <p:nvPr/>
        </p:nvSpPr>
        <p:spPr>
          <a:xfrm rot="0">
            <a:off x="2365844" y="1478227"/>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JAVA</a:t>
            </a:r>
          </a:p>
        </p:txBody>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72657" y="1534517"/>
            <a:ext cx="298165" cy="298165"/>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2657" y="2285562"/>
            <a:ext cx="298165" cy="298165"/>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72657" y="3036606"/>
            <a:ext cx="298165" cy="298165"/>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72657" y="3787650"/>
            <a:ext cx="298165" cy="298165"/>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72657" y="4538695"/>
            <a:ext cx="298165" cy="298165"/>
          </a:xfrm>
          <a:prstGeom prst="rect">
            <a:avLst/>
          </a:prstGeom>
        </p:spPr>
      </p:pic>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72657" y="5289739"/>
            <a:ext cx="298165" cy="298165"/>
          </a:xfrm>
          <a:prstGeom prst="rect">
            <a:avLst/>
          </a:prstGeom>
        </p:spPr>
      </p:pic>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572657" y="6040783"/>
            <a:ext cx="298165" cy="298165"/>
          </a:xfrm>
          <a:prstGeom prst="rect">
            <a:avLst/>
          </a:prstGeom>
        </p:spPr>
      </p:pic>
      <p:sp>
        <p:nvSpPr>
          <p:cNvPr name="TextBox 19" id="19"/>
          <p:cNvSpPr txBox="true"/>
          <p:nvPr/>
        </p:nvSpPr>
        <p:spPr>
          <a:xfrm rot="0">
            <a:off x="2365844" y="2229271"/>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JAVASCRIPT</a:t>
            </a:r>
          </a:p>
        </p:txBody>
      </p:sp>
      <p:sp>
        <p:nvSpPr>
          <p:cNvPr name="TextBox 20" id="20"/>
          <p:cNvSpPr txBox="true"/>
          <p:nvPr/>
        </p:nvSpPr>
        <p:spPr>
          <a:xfrm rot="0">
            <a:off x="2365844" y="3731360"/>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SQL</a:t>
            </a:r>
          </a:p>
        </p:txBody>
      </p:sp>
      <p:sp>
        <p:nvSpPr>
          <p:cNvPr name="TextBox 21" id="21"/>
          <p:cNvSpPr txBox="true"/>
          <p:nvPr/>
        </p:nvSpPr>
        <p:spPr>
          <a:xfrm rot="0">
            <a:off x="2365844" y="4482404"/>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HTML/CSS</a:t>
            </a:r>
          </a:p>
        </p:txBody>
      </p:sp>
      <p:sp>
        <p:nvSpPr>
          <p:cNvPr name="TextBox 22" id="22"/>
          <p:cNvSpPr txBox="true"/>
          <p:nvPr/>
        </p:nvSpPr>
        <p:spPr>
          <a:xfrm rot="0">
            <a:off x="2365844" y="2980315"/>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PYTHON</a:t>
            </a:r>
          </a:p>
        </p:txBody>
      </p:sp>
      <p:sp>
        <p:nvSpPr>
          <p:cNvPr name="TextBox 23" id="23"/>
          <p:cNvSpPr txBox="true"/>
          <p:nvPr/>
        </p:nvSpPr>
        <p:spPr>
          <a:xfrm rot="0">
            <a:off x="2365844" y="5233448"/>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TYPESCRIPT</a:t>
            </a:r>
          </a:p>
        </p:txBody>
      </p:sp>
      <p:sp>
        <p:nvSpPr>
          <p:cNvPr name="TextBox 24" id="24"/>
          <p:cNvSpPr txBox="true"/>
          <p:nvPr/>
        </p:nvSpPr>
        <p:spPr>
          <a:xfrm rot="0">
            <a:off x="2365844" y="5984493"/>
            <a:ext cx="3085074" cy="372646"/>
          </a:xfrm>
          <a:prstGeom prst="rect">
            <a:avLst/>
          </a:prstGeom>
        </p:spPr>
        <p:txBody>
          <a:bodyPr anchor="t" rtlCol="false" tIns="0" lIns="0" bIns="0" rIns="0">
            <a:spAutoFit/>
          </a:bodyPr>
          <a:lstStyle/>
          <a:p>
            <a:pPr>
              <a:lnSpc>
                <a:spcPts val="3079"/>
              </a:lnSpc>
            </a:pPr>
            <a:r>
              <a:rPr lang="en-US" sz="2200" spc="286">
                <a:solidFill>
                  <a:srgbClr val="191919"/>
                </a:solidFill>
                <a:latin typeface="Aileron Regular"/>
              </a:rPr>
              <a:t>PHP</a:t>
            </a:r>
          </a:p>
        </p:txBody>
      </p:sp>
      <p:grpSp>
        <p:nvGrpSpPr>
          <p:cNvPr name="Group 25" id="25"/>
          <p:cNvGrpSpPr/>
          <p:nvPr/>
        </p:nvGrpSpPr>
        <p:grpSpPr>
          <a:xfrm rot="0">
            <a:off x="7881734" y="1369662"/>
            <a:ext cx="7886907" cy="7471022"/>
            <a:chOff x="0" y="0"/>
            <a:chExt cx="10515877" cy="9961363"/>
          </a:xfrm>
        </p:grpSpPr>
        <p:sp>
          <p:nvSpPr>
            <p:cNvPr name="TextBox 26" id="26"/>
            <p:cNvSpPr txBox="true"/>
            <p:nvPr/>
          </p:nvSpPr>
          <p:spPr>
            <a:xfrm rot="0">
              <a:off x="7833140" y="929364"/>
              <a:ext cx="768242"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Java</a:t>
              </a:r>
            </a:p>
            <a:p>
              <a:pPr algn="ctr">
                <a:lnSpc>
                  <a:spcPts val="2239"/>
                </a:lnSpc>
              </a:pPr>
              <a:r>
                <a:rPr lang="en-US" sz="1599">
                  <a:solidFill>
                    <a:srgbClr val="222222"/>
                  </a:solidFill>
                  <a:latin typeface="Arimo"/>
                </a:rPr>
                <a:t>22.8%</a:t>
              </a:r>
            </a:p>
          </p:txBody>
        </p:sp>
        <p:sp>
          <p:nvSpPr>
            <p:cNvPr name="TextBox 27" id="27"/>
            <p:cNvSpPr txBox="true"/>
            <p:nvPr/>
          </p:nvSpPr>
          <p:spPr>
            <a:xfrm rot="0">
              <a:off x="9251051" y="6792276"/>
              <a:ext cx="1264826"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JavaScript</a:t>
              </a:r>
            </a:p>
            <a:p>
              <a:pPr algn="ctr">
                <a:lnSpc>
                  <a:spcPts val="2239"/>
                </a:lnSpc>
              </a:pPr>
              <a:r>
                <a:rPr lang="en-US" sz="1599">
                  <a:solidFill>
                    <a:srgbClr val="222222"/>
                  </a:solidFill>
                  <a:latin typeface="Arimo"/>
                </a:rPr>
                <a:t>20.6%</a:t>
              </a:r>
            </a:p>
          </p:txBody>
        </p:sp>
        <p:sp>
          <p:nvSpPr>
            <p:cNvPr name="TextBox 28" id="28"/>
            <p:cNvSpPr txBox="true"/>
            <p:nvPr/>
          </p:nvSpPr>
          <p:spPr>
            <a:xfrm rot="0">
              <a:off x="4609803" y="9228400"/>
              <a:ext cx="843514"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Python</a:t>
              </a:r>
            </a:p>
            <a:p>
              <a:pPr algn="ctr">
                <a:lnSpc>
                  <a:spcPts val="2239"/>
                </a:lnSpc>
              </a:pPr>
              <a:r>
                <a:rPr lang="en-US" sz="1599">
                  <a:solidFill>
                    <a:srgbClr val="222222"/>
                  </a:solidFill>
                  <a:latin typeface="Arimo"/>
                </a:rPr>
                <a:t>13.9%</a:t>
              </a:r>
            </a:p>
          </p:txBody>
        </p:sp>
        <p:sp>
          <p:nvSpPr>
            <p:cNvPr name="TextBox 29" id="29"/>
            <p:cNvSpPr txBox="true"/>
            <p:nvPr/>
          </p:nvSpPr>
          <p:spPr>
            <a:xfrm rot="0">
              <a:off x="1214922" y="7664112"/>
              <a:ext cx="768242"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SQL</a:t>
              </a:r>
            </a:p>
            <a:p>
              <a:pPr algn="ctr">
                <a:lnSpc>
                  <a:spcPts val="2239"/>
                </a:lnSpc>
              </a:pPr>
              <a:r>
                <a:rPr lang="en-US" sz="1599">
                  <a:solidFill>
                    <a:srgbClr val="222222"/>
                  </a:solidFill>
                  <a:latin typeface="Arimo"/>
                </a:rPr>
                <a:t>12.2%</a:t>
              </a:r>
            </a:p>
          </p:txBody>
        </p:sp>
        <p:sp>
          <p:nvSpPr>
            <p:cNvPr name="TextBox 30" id="30"/>
            <p:cNvSpPr txBox="true"/>
            <p:nvPr/>
          </p:nvSpPr>
          <p:spPr>
            <a:xfrm rot="0">
              <a:off x="0" y="4499132"/>
              <a:ext cx="768242"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PHP</a:t>
              </a:r>
            </a:p>
            <a:p>
              <a:pPr algn="ctr">
                <a:lnSpc>
                  <a:spcPts val="2239"/>
                </a:lnSpc>
              </a:pPr>
              <a:r>
                <a:rPr lang="en-US" sz="1599">
                  <a:solidFill>
                    <a:srgbClr val="222222"/>
                  </a:solidFill>
                  <a:latin typeface="Arimo"/>
                </a:rPr>
                <a:t>11.1%</a:t>
              </a:r>
            </a:p>
          </p:txBody>
        </p:sp>
        <p:sp>
          <p:nvSpPr>
            <p:cNvPr name="TextBox 31" id="31"/>
            <p:cNvSpPr txBox="true"/>
            <p:nvPr/>
          </p:nvSpPr>
          <p:spPr>
            <a:xfrm rot="0">
              <a:off x="143426" y="1522454"/>
              <a:ext cx="1294792"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TypeScript</a:t>
              </a:r>
            </a:p>
            <a:p>
              <a:pPr algn="ctr">
                <a:lnSpc>
                  <a:spcPts val="2239"/>
                </a:lnSpc>
              </a:pPr>
              <a:r>
                <a:rPr lang="en-US" sz="1599">
                  <a:solidFill>
                    <a:srgbClr val="222222"/>
                  </a:solidFill>
                  <a:latin typeface="Arimo"/>
                </a:rPr>
                <a:t>10.6%</a:t>
              </a:r>
            </a:p>
          </p:txBody>
        </p:sp>
        <p:sp>
          <p:nvSpPr>
            <p:cNvPr name="TextBox 32" id="32"/>
            <p:cNvSpPr txBox="true"/>
            <p:nvPr/>
          </p:nvSpPr>
          <p:spPr>
            <a:xfrm rot="0">
              <a:off x="3125494" y="-47625"/>
              <a:ext cx="1369708" cy="732963"/>
            </a:xfrm>
            <a:prstGeom prst="rect">
              <a:avLst/>
            </a:prstGeom>
          </p:spPr>
          <p:txBody>
            <a:bodyPr anchor="t" rtlCol="false" tIns="0" lIns="0" bIns="0" rIns="0">
              <a:spAutoFit/>
            </a:bodyPr>
            <a:lstStyle/>
            <a:p>
              <a:pPr algn="ctr">
                <a:lnSpc>
                  <a:spcPts val="2239"/>
                </a:lnSpc>
              </a:pPr>
              <a:r>
                <a:rPr lang="en-US" sz="1599">
                  <a:solidFill>
                    <a:srgbClr val="222222"/>
                  </a:solidFill>
                  <a:latin typeface="Arimo"/>
                </a:rPr>
                <a:t>HTML/CSS</a:t>
              </a:r>
            </a:p>
            <a:p>
              <a:pPr algn="ctr">
                <a:lnSpc>
                  <a:spcPts val="2239"/>
                </a:lnSpc>
              </a:pPr>
              <a:r>
                <a:rPr lang="en-US" sz="1599">
                  <a:solidFill>
                    <a:srgbClr val="222222"/>
                  </a:solidFill>
                  <a:latin typeface="Arimo"/>
                </a:rPr>
                <a:t>8.9%</a:t>
              </a:r>
            </a:p>
          </p:txBody>
        </p:sp>
        <p:grpSp>
          <p:nvGrpSpPr>
            <p:cNvPr name="Group 33" id="33"/>
            <p:cNvGrpSpPr>
              <a:grpSpLocks noChangeAspect="true"/>
            </p:cNvGrpSpPr>
            <p:nvPr/>
          </p:nvGrpSpPr>
          <p:grpSpPr>
            <a:xfrm rot="0">
              <a:off x="953081" y="728397"/>
              <a:ext cx="8322057" cy="8322057"/>
              <a:chOff x="0" y="0"/>
              <a:chExt cx="2540000" cy="2540000"/>
            </a:xfrm>
          </p:grpSpPr>
          <p:sp>
            <p:nvSpPr>
              <p:cNvPr name="Freeform 34" id="34"/>
              <p:cNvSpPr/>
              <p:nvPr/>
            </p:nvSpPr>
            <p:spPr>
              <a:xfrm>
                <a:off x="1270000" y="0"/>
                <a:ext cx="1264902" cy="1270000"/>
              </a:xfrm>
              <a:custGeom>
                <a:avLst/>
                <a:gdLst/>
                <a:ahLst/>
                <a:cxnLst/>
                <a:rect r="r" b="b" t="t" l="l"/>
                <a:pathLst>
                  <a:path h="1270000" w="1264902">
                    <a:moveTo>
                      <a:pt x="0" y="0"/>
                    </a:moveTo>
                    <a:lnTo>
                      <a:pt x="0" y="0"/>
                    </a:lnTo>
                    <a:cubicBezTo>
                      <a:pt x="657352" y="0"/>
                      <a:pt x="1206065" y="501614"/>
                      <a:pt x="1264902" y="1156327"/>
                    </a:cubicBezTo>
                    <a:lnTo>
                      <a:pt x="0" y="1270000"/>
                    </a:lnTo>
                    <a:close/>
                  </a:path>
                </a:pathLst>
              </a:custGeom>
              <a:solidFill>
                <a:srgbClr val="86EAE9"/>
              </a:solidFill>
            </p:spPr>
          </p:sp>
          <p:sp>
            <p:nvSpPr>
              <p:cNvPr name="Freeform 35" id="35"/>
              <p:cNvSpPr/>
              <p:nvPr/>
            </p:nvSpPr>
            <p:spPr>
              <a:xfrm>
                <a:off x="1270000" y="1093250"/>
                <a:ext cx="1339783" cy="1361320"/>
              </a:xfrm>
              <a:custGeom>
                <a:avLst/>
                <a:gdLst/>
                <a:ahLst/>
                <a:cxnLst/>
                <a:rect r="r" b="b" t="t" l="l"/>
                <a:pathLst>
                  <a:path h="1361320" w="1339783">
                    <a:moveTo>
                      <a:pt x="1257640" y="0"/>
                    </a:moveTo>
                    <a:cubicBezTo>
                      <a:pt x="1339783" y="584474"/>
                      <a:pt x="1008439" y="1148505"/>
                      <a:pt x="457924" y="1361320"/>
                    </a:cubicBezTo>
                    <a:lnTo>
                      <a:pt x="0" y="176750"/>
                    </a:lnTo>
                    <a:close/>
                  </a:path>
                </a:pathLst>
              </a:custGeom>
              <a:solidFill>
                <a:srgbClr val="5DBDD3"/>
              </a:solidFill>
            </p:spPr>
          </p:sp>
          <p:sp>
            <p:nvSpPr>
              <p:cNvPr name="Freeform 36" id="36"/>
              <p:cNvSpPr/>
              <p:nvPr/>
            </p:nvSpPr>
            <p:spPr>
              <a:xfrm>
                <a:off x="656915" y="1270000"/>
                <a:ext cx="1129641" cy="1321951"/>
              </a:xfrm>
              <a:custGeom>
                <a:avLst/>
                <a:gdLst/>
                <a:ahLst/>
                <a:cxnLst/>
                <a:rect r="r" b="b" t="t" l="l"/>
                <a:pathLst>
                  <a:path h="1321951" w="1129641">
                    <a:moveTo>
                      <a:pt x="1129640" y="1160203"/>
                    </a:moveTo>
                    <a:cubicBezTo>
                      <a:pt x="766348" y="1321951"/>
                      <a:pt x="348266" y="1304191"/>
                      <a:pt x="0" y="1112217"/>
                    </a:cubicBezTo>
                    <a:lnTo>
                      <a:pt x="613085" y="0"/>
                    </a:lnTo>
                    <a:close/>
                  </a:path>
                </a:pathLst>
              </a:custGeom>
              <a:solidFill>
                <a:srgbClr val="4591B8"/>
              </a:solidFill>
            </p:spPr>
          </p:sp>
          <p:sp>
            <p:nvSpPr>
              <p:cNvPr name="Freeform 37" id="37"/>
              <p:cNvSpPr/>
              <p:nvPr/>
            </p:nvSpPr>
            <p:spPr>
              <a:xfrm>
                <a:off x="56373" y="1270000"/>
                <a:ext cx="1213627" cy="1141469"/>
              </a:xfrm>
              <a:custGeom>
                <a:avLst/>
                <a:gdLst/>
                <a:ahLst/>
                <a:cxnLst/>
                <a:rect r="r" b="b" t="t" l="l"/>
                <a:pathLst>
                  <a:path h="1141469" w="1213627">
                    <a:moveTo>
                      <a:pt x="656896" y="1141469"/>
                    </a:moveTo>
                    <a:cubicBezTo>
                      <a:pt x="341265" y="987525"/>
                      <a:pt x="103464" y="709761"/>
                      <a:pt x="0" y="374177"/>
                    </a:cubicBezTo>
                    <a:lnTo>
                      <a:pt x="1213627" y="0"/>
                    </a:lnTo>
                    <a:close/>
                  </a:path>
                </a:pathLst>
              </a:custGeom>
              <a:solidFill>
                <a:srgbClr val="3B6696"/>
              </a:solidFill>
            </p:spPr>
          </p:sp>
          <p:sp>
            <p:nvSpPr>
              <p:cNvPr name="Freeform 38" id="38"/>
              <p:cNvSpPr/>
              <p:nvPr/>
            </p:nvSpPr>
            <p:spPr>
              <a:xfrm>
                <a:off x="-33012" y="776532"/>
                <a:ext cx="1303012" cy="927834"/>
              </a:xfrm>
              <a:custGeom>
                <a:avLst/>
                <a:gdLst/>
                <a:ahLst/>
                <a:cxnLst/>
                <a:rect r="r" b="b" t="t" l="l"/>
                <a:pathLst>
                  <a:path h="927834" w="1303012">
                    <a:moveTo>
                      <a:pt x="109602" y="927834"/>
                    </a:moveTo>
                    <a:cubicBezTo>
                      <a:pt x="0" y="626705"/>
                      <a:pt x="8288" y="295274"/>
                      <a:pt x="132803" y="0"/>
                    </a:cubicBezTo>
                    <a:lnTo>
                      <a:pt x="1303012" y="493468"/>
                    </a:lnTo>
                    <a:close/>
                  </a:path>
                </a:pathLst>
              </a:custGeom>
              <a:solidFill>
                <a:srgbClr val="353C6E"/>
              </a:solidFill>
            </p:spPr>
          </p:sp>
          <p:sp>
            <p:nvSpPr>
              <p:cNvPr name="Freeform 39" id="39"/>
              <p:cNvSpPr/>
              <p:nvPr/>
            </p:nvSpPr>
            <p:spPr>
              <a:xfrm>
                <a:off x="76590" y="160689"/>
                <a:ext cx="1193410" cy="1109311"/>
              </a:xfrm>
              <a:custGeom>
                <a:avLst/>
                <a:gdLst/>
                <a:ahLst/>
                <a:cxnLst/>
                <a:rect r="r" b="b" t="t" l="l"/>
                <a:pathLst>
                  <a:path h="1109311" w="1193410">
                    <a:moveTo>
                      <a:pt x="0" y="674945"/>
                    </a:moveTo>
                    <a:cubicBezTo>
                      <a:pt x="104376" y="388177"/>
                      <a:pt x="308522" y="148580"/>
                      <a:pt x="575082" y="0"/>
                    </a:cubicBezTo>
                    <a:lnTo>
                      <a:pt x="1193410" y="1109311"/>
                    </a:lnTo>
                    <a:close/>
                  </a:path>
                </a:pathLst>
              </a:custGeom>
              <a:solidFill>
                <a:srgbClr val="705788"/>
              </a:solidFill>
            </p:spPr>
          </p:sp>
          <p:sp>
            <p:nvSpPr>
              <p:cNvPr name="Freeform 40" id="40"/>
              <p:cNvSpPr/>
              <p:nvPr/>
            </p:nvSpPr>
            <p:spPr>
              <a:xfrm>
                <a:off x="597003" y="0"/>
                <a:ext cx="672997" cy="1270000"/>
              </a:xfrm>
              <a:custGeom>
                <a:avLst/>
                <a:gdLst/>
                <a:ahLst/>
                <a:cxnLst/>
                <a:rect r="r" b="b" t="t" l="l"/>
                <a:pathLst>
                  <a:path h="1270000" w="672997">
                    <a:moveTo>
                      <a:pt x="0" y="192979"/>
                    </a:moveTo>
                    <a:cubicBezTo>
                      <a:pt x="201784" y="66890"/>
                      <a:pt x="434931" y="24"/>
                      <a:pt x="672870" y="0"/>
                    </a:cubicBezTo>
                    <a:lnTo>
                      <a:pt x="672997" y="1270000"/>
                    </a:lnTo>
                    <a:close/>
                  </a:path>
                </a:pathLst>
              </a:custGeom>
              <a:solidFill>
                <a:srgbClr val="A5769E"/>
              </a:solidFill>
            </p:spPr>
          </p:sp>
          <p:sp>
            <p:nvSpPr>
              <p:cNvPr name="Freeform 41" id="41"/>
              <p:cNvSpPr/>
              <p:nvPr/>
            </p:nvSpPr>
            <p:spPr>
              <a:xfrm>
                <a:off x="1270000" y="0"/>
                <a:ext cx="127" cy="1270000"/>
              </a:xfrm>
              <a:custGeom>
                <a:avLst/>
                <a:gdLst/>
                <a:ahLst/>
                <a:cxnLst/>
                <a:rect r="r" b="b" t="t" l="l"/>
                <a:pathLst>
                  <a:path h="1270000" w="127">
                    <a:moveTo>
                      <a:pt x="0" y="0"/>
                    </a:moveTo>
                    <a:cubicBezTo>
                      <a:pt x="42" y="0"/>
                      <a:pt x="85" y="0"/>
                      <a:pt x="127" y="0"/>
                    </a:cubicBezTo>
                    <a:lnTo>
                      <a:pt x="0" y="1270000"/>
                    </a:lnTo>
                    <a:close/>
                  </a:path>
                </a:pathLst>
              </a:custGeom>
              <a:solidFill>
                <a:srgbClr val="D59AB3"/>
              </a:solidFill>
            </p:spPr>
          </p:sp>
        </p:grpSp>
      </p:grpSp>
      <p:grpSp>
        <p:nvGrpSpPr>
          <p:cNvPr name="Group 42" id="42"/>
          <p:cNvGrpSpPr/>
          <p:nvPr/>
        </p:nvGrpSpPr>
        <p:grpSpPr>
          <a:xfrm rot="0">
            <a:off x="14002406" y="9350131"/>
            <a:ext cx="174478" cy="174478"/>
            <a:chOff x="0" y="0"/>
            <a:chExt cx="6350000" cy="6350000"/>
          </a:xfrm>
        </p:grpSpPr>
        <p:sp>
          <p:nvSpPr>
            <p:cNvPr name="Freeform 43" id="4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44" id="44"/>
          <p:cNvSpPr txBox="true"/>
          <p:nvPr/>
        </p:nvSpPr>
        <p:spPr>
          <a:xfrm rot="0">
            <a:off x="14297130" y="9253773"/>
            <a:ext cx="3237748" cy="31004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According to JetBrains figures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09859" y="720107"/>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1" id="11"/>
          <p:cNvPicPr>
            <a:picLocks noChangeAspect="true"/>
          </p:cNvPicPr>
          <p:nvPr/>
        </p:nvPicPr>
        <p:blipFill>
          <a:blip r:embed="rId2"/>
          <a:srcRect l="0" t="3014" r="0" b="0"/>
          <a:stretch>
            <a:fillRect/>
          </a:stretch>
        </p:blipFill>
        <p:spPr>
          <a:xfrm flipH="false" flipV="false" rot="0">
            <a:off x="1484337" y="2944776"/>
            <a:ext cx="15416823" cy="6980493"/>
          </a:xfrm>
          <a:prstGeom prst="rect">
            <a:avLst/>
          </a:prstGeom>
        </p:spPr>
      </p:pic>
      <p:sp>
        <p:nvSpPr>
          <p:cNvPr name="TextBox 12" id="12"/>
          <p:cNvSpPr txBox="true"/>
          <p:nvPr/>
        </p:nvSpPr>
        <p:spPr>
          <a:xfrm rot="0">
            <a:off x="1226490" y="153930"/>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 Demo</a:t>
            </a:r>
          </a:p>
        </p:txBody>
      </p:sp>
      <p:sp>
        <p:nvSpPr>
          <p:cNvPr name="TextBox 13" id="1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12.</a:t>
            </a:r>
          </a:p>
        </p:txBody>
      </p:sp>
      <p:sp>
        <p:nvSpPr>
          <p:cNvPr name="TextBox 14" id="14"/>
          <p:cNvSpPr txBox="true"/>
          <p:nvPr/>
        </p:nvSpPr>
        <p:spPr>
          <a:xfrm rot="0">
            <a:off x="1635453" y="979480"/>
            <a:ext cx="14455921" cy="987254"/>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We are getting inside a simple example of ordering products with 4 services inside, combining with kafka to get order request from customer.</a:t>
            </a:r>
          </a:p>
          <a:p>
            <a:pPr>
              <a:lnSpc>
                <a:spcPts val="2693"/>
              </a:lnSpc>
            </a:pPr>
            <a:r>
              <a:rPr lang="en-US" sz="1683" spc="33">
                <a:solidFill>
                  <a:srgbClr val="3D4248"/>
                </a:solidFill>
                <a:latin typeface="Clear Sans Regular"/>
              </a:rPr>
              <a:t>We will go through each part in detail in next sections</a:t>
            </a:r>
          </a:p>
          <a:p>
            <a:pPr>
              <a:lnSpc>
                <a:spcPts val="2693"/>
              </a:lnSpc>
            </a:pPr>
          </a:p>
        </p:txBody>
      </p:sp>
      <p:sp>
        <p:nvSpPr>
          <p:cNvPr name="TextBox 15" id="15"/>
          <p:cNvSpPr txBox="true"/>
          <p:nvPr/>
        </p:nvSpPr>
        <p:spPr>
          <a:xfrm rot="0">
            <a:off x="1635453" y="601765"/>
            <a:ext cx="5558921" cy="372745"/>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Bold"/>
              </a:rPr>
              <a:t>Introduction</a:t>
            </a:r>
          </a:p>
        </p:txBody>
      </p:sp>
      <p:sp>
        <p:nvSpPr>
          <p:cNvPr name="TextBox 16" id="16"/>
          <p:cNvSpPr txBox="true"/>
          <p:nvPr/>
        </p:nvSpPr>
        <p:spPr>
          <a:xfrm rot="0">
            <a:off x="1635453" y="1617752"/>
            <a:ext cx="14455921" cy="1664341"/>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The BrandService is responsible for storing brand information.</a:t>
            </a:r>
          </a:p>
          <a:p>
            <a:pPr>
              <a:lnSpc>
                <a:spcPts val="2693"/>
              </a:lnSpc>
            </a:pPr>
            <a:r>
              <a:rPr lang="en-US" sz="1683" spc="33">
                <a:solidFill>
                  <a:srgbClr val="3D4248"/>
                </a:solidFill>
                <a:latin typeface="Clear Sans Regular"/>
              </a:rPr>
              <a:t>The ProductService is responsible for storing product information.</a:t>
            </a:r>
          </a:p>
          <a:p>
            <a:pPr>
              <a:lnSpc>
                <a:spcPts val="2693"/>
              </a:lnSpc>
            </a:pPr>
            <a:r>
              <a:rPr lang="en-US" sz="1683" spc="33">
                <a:solidFill>
                  <a:srgbClr val="3D4248"/>
                </a:solidFill>
                <a:latin typeface="Clear Sans Regular"/>
              </a:rPr>
              <a:t>The OrderService is responsible for taking order request from customers. If the order has not been paid, it will save data to database to wait for future payment, else it will transfer data to PaidOrderService to store data for completing order</a:t>
            </a:r>
          </a:p>
          <a:p>
            <a:pPr>
              <a:lnSpc>
                <a:spcPts val="269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1309859" y="3771554"/>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309859" y="4847720"/>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8" id="8"/>
          <p:cNvPicPr>
            <a:picLocks noChangeAspect="true"/>
          </p:cNvPicPr>
          <p:nvPr/>
        </p:nvPicPr>
        <p:blipFill>
          <a:blip r:embed="rId2"/>
          <a:srcRect l="0" t="0" r="0" b="0"/>
          <a:stretch>
            <a:fillRect/>
          </a:stretch>
        </p:blipFill>
        <p:spPr>
          <a:xfrm flipH="false" flipV="false" rot="0">
            <a:off x="6632315" y="1217313"/>
            <a:ext cx="11538406" cy="2641480"/>
          </a:xfrm>
          <a:prstGeom prst="rect">
            <a:avLst/>
          </a:prstGeom>
        </p:spPr>
      </p:pic>
      <p:grpSp>
        <p:nvGrpSpPr>
          <p:cNvPr name="Group 9" id="9"/>
          <p:cNvGrpSpPr/>
          <p:nvPr/>
        </p:nvGrpSpPr>
        <p:grpSpPr>
          <a:xfrm rot="0">
            <a:off x="1309859" y="5782180"/>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1" id="11"/>
          <p:cNvPicPr>
            <a:picLocks noChangeAspect="true"/>
          </p:cNvPicPr>
          <p:nvPr/>
        </p:nvPicPr>
        <p:blipFill>
          <a:blip r:embed="rId3"/>
          <a:srcRect l="0" t="0" r="0" b="0"/>
          <a:stretch>
            <a:fillRect/>
          </a:stretch>
        </p:blipFill>
        <p:spPr>
          <a:xfrm flipH="false" flipV="false" rot="0">
            <a:off x="6632315" y="4810679"/>
            <a:ext cx="6100904" cy="4268551"/>
          </a:xfrm>
          <a:prstGeom prst="rect">
            <a:avLst/>
          </a:prstGeom>
        </p:spPr>
      </p:pic>
      <p:sp>
        <p:nvSpPr>
          <p:cNvPr name="TextBox 12" id="12"/>
          <p:cNvSpPr txBox="true"/>
          <p:nvPr/>
        </p:nvSpPr>
        <p:spPr>
          <a:xfrm rot="0">
            <a:off x="1028700" y="220605"/>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4.1 Eureka server</a:t>
            </a:r>
          </a:p>
        </p:txBody>
      </p:sp>
      <p:sp>
        <p:nvSpPr>
          <p:cNvPr name="TextBox 13" id="1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13.</a:t>
            </a:r>
          </a:p>
        </p:txBody>
      </p:sp>
      <p:sp>
        <p:nvSpPr>
          <p:cNvPr name="TextBox 14" id="14"/>
          <p:cNvSpPr txBox="true"/>
          <p:nvPr/>
        </p:nvSpPr>
        <p:spPr>
          <a:xfrm rot="0">
            <a:off x="1652208" y="872507"/>
            <a:ext cx="4637957" cy="2679972"/>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Eureka Server is an application that holds the information about all client-service applications. Every Micro service will register into the Eureka server and Eureka server knows all the client applications running on each port and IP address. Eureka Server is also known as Discovery Server.</a:t>
            </a:r>
          </a:p>
          <a:p>
            <a:pPr>
              <a:lnSpc>
                <a:spcPts val="2693"/>
              </a:lnSpc>
            </a:pPr>
          </a:p>
        </p:txBody>
      </p:sp>
      <p:sp>
        <p:nvSpPr>
          <p:cNvPr name="TextBox 15" id="15"/>
          <p:cNvSpPr txBox="true"/>
          <p:nvPr/>
        </p:nvSpPr>
        <p:spPr>
          <a:xfrm rot="0">
            <a:off x="1652208" y="3714404"/>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In spring, we need to start a new project with </a:t>
            </a:r>
            <a:r>
              <a:rPr lang="en-US" sz="1683" spc="33">
                <a:solidFill>
                  <a:srgbClr val="F1630F"/>
                </a:solidFill>
                <a:latin typeface="Clear Sans Regular"/>
              </a:rPr>
              <a:t>netflix-eureka-server dependency</a:t>
            </a:r>
          </a:p>
        </p:txBody>
      </p:sp>
      <p:sp>
        <p:nvSpPr>
          <p:cNvPr name="TextBox 16" id="16"/>
          <p:cNvSpPr txBox="true"/>
          <p:nvPr/>
        </p:nvSpPr>
        <p:spPr>
          <a:xfrm rot="0">
            <a:off x="1652208" y="4781045"/>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@EnableEurekaServer</a:t>
            </a:r>
            <a:r>
              <a:rPr lang="en-US" sz="1683" spc="33">
                <a:solidFill>
                  <a:srgbClr val="3D4248"/>
                </a:solidFill>
                <a:latin typeface="Clear Sans Regular"/>
              </a:rPr>
              <a:t> in Application.java</a:t>
            </a:r>
          </a:p>
        </p:txBody>
      </p:sp>
      <p:sp>
        <p:nvSpPr>
          <p:cNvPr name="TextBox 17" id="17"/>
          <p:cNvSpPr txBox="true"/>
          <p:nvPr/>
        </p:nvSpPr>
        <p:spPr>
          <a:xfrm rot="0">
            <a:off x="1652208" y="5715505"/>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We also need an </a:t>
            </a:r>
            <a:r>
              <a:rPr lang="en-US" sz="1683" spc="33">
                <a:solidFill>
                  <a:srgbClr val="F1630F"/>
                </a:solidFill>
                <a:latin typeface="Clear Sans Regular"/>
              </a:rPr>
              <a:t>application.yml </a:t>
            </a:r>
            <a:r>
              <a:rPr lang="en-US" sz="1683" spc="33">
                <a:solidFill>
                  <a:srgbClr val="3D4248"/>
                </a:solidFill>
                <a:latin typeface="Clear Sans Regular"/>
              </a:rPr>
              <a:t>inside resources package to config for the server</a:t>
            </a:r>
          </a:p>
        </p:txBody>
      </p:sp>
      <p:grpSp>
        <p:nvGrpSpPr>
          <p:cNvPr name="Group 18" id="18"/>
          <p:cNvGrpSpPr/>
          <p:nvPr/>
        </p:nvGrpSpPr>
        <p:grpSpPr>
          <a:xfrm rot="0">
            <a:off x="6632315" y="854222"/>
            <a:ext cx="174478" cy="17447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0" id="20"/>
          <p:cNvSpPr txBox="true"/>
          <p:nvPr/>
        </p:nvSpPr>
        <p:spPr>
          <a:xfrm rot="0">
            <a:off x="6978243" y="80124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grpSp>
        <p:nvGrpSpPr>
          <p:cNvPr name="Group 21" id="21"/>
          <p:cNvGrpSpPr/>
          <p:nvPr/>
        </p:nvGrpSpPr>
        <p:grpSpPr>
          <a:xfrm rot="0">
            <a:off x="6632315" y="4269412"/>
            <a:ext cx="174478" cy="17447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3" id="23"/>
          <p:cNvSpPr txBox="true"/>
          <p:nvPr/>
        </p:nvSpPr>
        <p:spPr>
          <a:xfrm rot="0">
            <a:off x="6978243" y="421643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854222"/>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6632315" y="4269412"/>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09859" y="4519325"/>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0" id="10"/>
          <p:cNvPicPr>
            <a:picLocks noChangeAspect="true"/>
          </p:cNvPicPr>
          <p:nvPr/>
        </p:nvPicPr>
        <p:blipFill>
          <a:blip r:embed="rId2"/>
          <a:srcRect l="0" t="0" r="0" b="0"/>
          <a:stretch>
            <a:fillRect/>
          </a:stretch>
        </p:blipFill>
        <p:spPr>
          <a:xfrm flipH="false" flipV="false" rot="0">
            <a:off x="6632315" y="1225831"/>
            <a:ext cx="11665246" cy="2859377"/>
          </a:xfrm>
          <a:prstGeom prst="rect">
            <a:avLst/>
          </a:prstGeom>
        </p:spPr>
      </p:pic>
      <p:grpSp>
        <p:nvGrpSpPr>
          <p:cNvPr name="Group 11" id="11"/>
          <p:cNvGrpSpPr/>
          <p:nvPr/>
        </p:nvGrpSpPr>
        <p:grpSpPr>
          <a:xfrm rot="0">
            <a:off x="1309859" y="5515537"/>
            <a:ext cx="174478" cy="174478"/>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3" id="13"/>
          <p:cNvPicPr>
            <a:picLocks noChangeAspect="true"/>
          </p:cNvPicPr>
          <p:nvPr/>
        </p:nvPicPr>
        <p:blipFill>
          <a:blip r:embed="rId3"/>
          <a:srcRect l="0" t="0" r="0" b="0"/>
          <a:stretch>
            <a:fillRect/>
          </a:stretch>
        </p:blipFill>
        <p:spPr>
          <a:xfrm flipH="false" flipV="false" rot="0">
            <a:off x="6632315" y="4719350"/>
            <a:ext cx="9137093" cy="3976988"/>
          </a:xfrm>
          <a:prstGeom prst="rect">
            <a:avLst/>
          </a:prstGeom>
        </p:spPr>
      </p:pic>
      <p:sp>
        <p:nvSpPr>
          <p:cNvPr name="TextBox 14" id="14"/>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4.2 Cloud Config Server</a:t>
            </a:r>
          </a:p>
        </p:txBody>
      </p:sp>
      <p:sp>
        <p:nvSpPr>
          <p:cNvPr name="TextBox 15" id="15"/>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14.</a:t>
            </a:r>
          </a:p>
        </p:txBody>
      </p:sp>
      <p:sp>
        <p:nvSpPr>
          <p:cNvPr name="TextBox 16" id="16"/>
          <p:cNvSpPr txBox="true"/>
          <p:nvPr/>
        </p:nvSpPr>
        <p:spPr>
          <a:xfrm rot="0">
            <a:off x="1652208" y="872507"/>
            <a:ext cx="4637957" cy="2002885"/>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We will config the way for each client connects to eureka server, but instead of configing it in every clients, we will config it on github then use Cloud Config Server to connect to github. From now on, all clients just need to relate to this Cloud Config Server</a:t>
            </a:r>
          </a:p>
        </p:txBody>
      </p:sp>
      <p:sp>
        <p:nvSpPr>
          <p:cNvPr name="TextBox 17" id="17"/>
          <p:cNvSpPr txBox="true"/>
          <p:nvPr/>
        </p:nvSpPr>
        <p:spPr>
          <a:xfrm rot="0">
            <a:off x="6978243" y="80124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18" id="18"/>
          <p:cNvSpPr txBox="true"/>
          <p:nvPr/>
        </p:nvSpPr>
        <p:spPr>
          <a:xfrm rot="0">
            <a:off x="6978243" y="421643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19" id="19"/>
          <p:cNvSpPr txBox="true"/>
          <p:nvPr/>
        </p:nvSpPr>
        <p:spPr>
          <a:xfrm rot="0">
            <a:off x="1652208" y="4462175"/>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and </a:t>
            </a:r>
            <a:r>
              <a:rPr lang="en-US" sz="1683" spc="33">
                <a:solidFill>
                  <a:srgbClr val="F1630F"/>
                </a:solidFill>
                <a:latin typeface="Clear Sans Regular"/>
              </a:rPr>
              <a:t>@EnableConfigServer</a:t>
            </a:r>
            <a:r>
              <a:rPr lang="en-US" sz="1683" spc="33">
                <a:solidFill>
                  <a:srgbClr val="3D4248"/>
                </a:solidFill>
                <a:latin typeface="Clear Sans Regular"/>
              </a:rPr>
              <a:t> in file application.java</a:t>
            </a:r>
          </a:p>
        </p:txBody>
      </p:sp>
      <p:sp>
        <p:nvSpPr>
          <p:cNvPr name="TextBox 20" id="20"/>
          <p:cNvSpPr txBox="true"/>
          <p:nvPr/>
        </p:nvSpPr>
        <p:spPr>
          <a:xfrm rot="0">
            <a:off x="1652208" y="5458387"/>
            <a:ext cx="4637957" cy="23052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application.yml </a:t>
            </a:r>
            <a:r>
              <a:rPr lang="en-US" sz="1683" spc="33">
                <a:solidFill>
                  <a:srgbClr val="3D4248"/>
                </a:solidFill>
                <a:latin typeface="Clear Sans Regular"/>
              </a:rPr>
              <a:t>within resources package with configuation like the beside image.</a:t>
            </a:r>
          </a:p>
          <a:p>
            <a:pPr>
              <a:lnSpc>
                <a:spcPts val="2693"/>
              </a:lnSpc>
            </a:pPr>
          </a:p>
          <a:p>
            <a:pPr>
              <a:lnSpc>
                <a:spcPts val="2693"/>
              </a:lnSpc>
            </a:pPr>
            <a:r>
              <a:rPr lang="en-US" sz="1683" spc="33">
                <a:solidFill>
                  <a:srgbClr val="3D4248"/>
                </a:solidFill>
                <a:latin typeface="Clear Sans Regular"/>
              </a:rPr>
              <a:t>As you can see, on uri line, there is a github link, that's where the eureka connect server is config, so now we will create a new repository on github and do it</a:t>
            </a:r>
          </a:p>
        </p:txBody>
      </p:sp>
      <p:grpSp>
        <p:nvGrpSpPr>
          <p:cNvPr name="Group 21" id="21"/>
          <p:cNvGrpSpPr/>
          <p:nvPr/>
        </p:nvGrpSpPr>
        <p:grpSpPr>
          <a:xfrm rot="0">
            <a:off x="1309859" y="3276801"/>
            <a:ext cx="174478" cy="17447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3" id="23"/>
          <p:cNvSpPr txBox="true"/>
          <p:nvPr/>
        </p:nvSpPr>
        <p:spPr>
          <a:xfrm rot="0">
            <a:off x="1652208" y="3219651"/>
            <a:ext cx="4637957" cy="9717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Start new spring project with dependencies: </a:t>
            </a:r>
            <a:r>
              <a:rPr lang="en-US" sz="1683" spc="33">
                <a:solidFill>
                  <a:srgbClr val="F1630F"/>
                </a:solidFill>
                <a:latin typeface="Clear Sans Regular"/>
              </a:rPr>
              <a:t>spring-cloud-config-server</a:t>
            </a:r>
            <a:r>
              <a:rPr lang="en-US" sz="1683" spc="33">
                <a:solidFill>
                  <a:srgbClr val="3D4248"/>
                </a:solidFill>
                <a:latin typeface="Clear Sans Regular"/>
              </a:rPr>
              <a:t> and </a:t>
            </a:r>
            <a:r>
              <a:rPr lang="en-US" sz="1683" spc="33">
                <a:solidFill>
                  <a:srgbClr val="F1630F"/>
                </a:solidFill>
                <a:latin typeface="Clear Sans Regular"/>
              </a:rPr>
              <a:t>netflix-eureka-client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854222"/>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6" id="6"/>
          <p:cNvPicPr>
            <a:picLocks noChangeAspect="true"/>
          </p:cNvPicPr>
          <p:nvPr/>
        </p:nvPicPr>
        <p:blipFill>
          <a:blip r:embed="rId2"/>
          <a:srcRect l="0" t="0" r="0" b="0"/>
          <a:stretch>
            <a:fillRect/>
          </a:stretch>
        </p:blipFill>
        <p:spPr>
          <a:xfrm flipH="false" flipV="false" rot="0">
            <a:off x="6806793" y="1286012"/>
            <a:ext cx="10825315" cy="2146092"/>
          </a:xfrm>
          <a:prstGeom prst="rect">
            <a:avLst/>
          </a:prstGeom>
        </p:spPr>
      </p:pic>
      <p:grpSp>
        <p:nvGrpSpPr>
          <p:cNvPr name="Group 7" id="7"/>
          <p:cNvGrpSpPr/>
          <p:nvPr/>
        </p:nvGrpSpPr>
        <p:grpSpPr>
          <a:xfrm rot="0">
            <a:off x="6632315" y="4022379"/>
            <a:ext cx="174478" cy="17447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9" id="9"/>
          <p:cNvGrpSpPr/>
          <p:nvPr/>
        </p:nvGrpSpPr>
        <p:grpSpPr>
          <a:xfrm rot="0">
            <a:off x="1309859" y="2063278"/>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1" id="11"/>
          <p:cNvPicPr>
            <a:picLocks noChangeAspect="true"/>
          </p:cNvPicPr>
          <p:nvPr/>
        </p:nvPicPr>
        <p:blipFill>
          <a:blip r:embed="rId3"/>
          <a:srcRect l="0" t="0" r="0" b="0"/>
          <a:stretch>
            <a:fillRect/>
          </a:stretch>
        </p:blipFill>
        <p:spPr>
          <a:xfrm flipH="false" flipV="false" rot="0">
            <a:off x="6611379" y="4453267"/>
            <a:ext cx="8656045" cy="4890103"/>
          </a:xfrm>
          <a:prstGeom prst="rect">
            <a:avLst/>
          </a:prstGeom>
        </p:spPr>
      </p:pic>
      <p:sp>
        <p:nvSpPr>
          <p:cNvPr name="TextBox 12" id="12"/>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4.2 Cloud Config Server</a:t>
            </a:r>
          </a:p>
        </p:txBody>
      </p:sp>
      <p:sp>
        <p:nvSpPr>
          <p:cNvPr name="TextBox 13" id="1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15.</a:t>
            </a:r>
          </a:p>
        </p:txBody>
      </p:sp>
      <p:sp>
        <p:nvSpPr>
          <p:cNvPr name="TextBox 14" id="14"/>
          <p:cNvSpPr txBox="true"/>
          <p:nvPr/>
        </p:nvSpPr>
        <p:spPr>
          <a:xfrm rot="0">
            <a:off x="1652208" y="872507"/>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Create a new github repo then add a new </a:t>
            </a:r>
            <a:r>
              <a:rPr lang="en-US" sz="1683" spc="33">
                <a:solidFill>
                  <a:srgbClr val="F1630F"/>
                </a:solidFill>
                <a:latin typeface="Clear Sans Regular"/>
              </a:rPr>
              <a:t>application.yml</a:t>
            </a:r>
            <a:r>
              <a:rPr lang="en-US" sz="1683" spc="33">
                <a:solidFill>
                  <a:srgbClr val="3D4248"/>
                </a:solidFill>
                <a:latin typeface="Clear Sans Regular"/>
              </a:rPr>
              <a:t> file</a:t>
            </a:r>
          </a:p>
        </p:txBody>
      </p:sp>
      <p:sp>
        <p:nvSpPr>
          <p:cNvPr name="TextBox 15" id="15"/>
          <p:cNvSpPr txBox="true"/>
          <p:nvPr/>
        </p:nvSpPr>
        <p:spPr>
          <a:xfrm rot="0">
            <a:off x="6978243" y="80124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Github repo</a:t>
            </a:r>
          </a:p>
        </p:txBody>
      </p:sp>
      <p:sp>
        <p:nvSpPr>
          <p:cNvPr name="TextBox 16" id="16"/>
          <p:cNvSpPr txBox="true"/>
          <p:nvPr/>
        </p:nvSpPr>
        <p:spPr>
          <a:xfrm rot="0">
            <a:off x="6978243" y="3969397"/>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17" id="17"/>
          <p:cNvSpPr txBox="true"/>
          <p:nvPr/>
        </p:nvSpPr>
        <p:spPr>
          <a:xfrm rot="0">
            <a:off x="1652208" y="2006128"/>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new data to </a:t>
            </a:r>
            <a:r>
              <a:rPr lang="en-US" sz="1683" spc="33">
                <a:solidFill>
                  <a:srgbClr val="F1630F"/>
                </a:solidFill>
                <a:latin typeface="Clear Sans Regular"/>
              </a:rPr>
              <a:t>appication.yml</a:t>
            </a:r>
            <a:r>
              <a:rPr lang="en-US" sz="1683" spc="33">
                <a:solidFill>
                  <a:srgbClr val="3D4248"/>
                </a:solidFill>
                <a:latin typeface="Clear Sans Regular"/>
              </a:rPr>
              <a:t> file like the beside image</a:t>
            </a:r>
          </a:p>
        </p:txBody>
      </p:sp>
      <p:grpSp>
        <p:nvGrpSpPr>
          <p:cNvPr name="Group 18" id="18"/>
          <p:cNvGrpSpPr/>
          <p:nvPr/>
        </p:nvGrpSpPr>
        <p:grpSpPr>
          <a:xfrm rot="0">
            <a:off x="1309859" y="3136324"/>
            <a:ext cx="174478" cy="17447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0" id="20"/>
          <p:cNvSpPr txBox="true"/>
          <p:nvPr/>
        </p:nvSpPr>
        <p:spPr>
          <a:xfrm rot="0">
            <a:off x="1652208" y="3079174"/>
            <a:ext cx="4637957"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As you can see, the service-url is exact the one we config in eureka-server</a:t>
            </a:r>
          </a:p>
        </p:txBody>
      </p:sp>
      <p:grpSp>
        <p:nvGrpSpPr>
          <p:cNvPr name="Group 21" id="21"/>
          <p:cNvGrpSpPr/>
          <p:nvPr/>
        </p:nvGrpSpPr>
        <p:grpSpPr>
          <a:xfrm rot="0">
            <a:off x="1309859" y="4272292"/>
            <a:ext cx="174478" cy="17447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3" id="23"/>
          <p:cNvSpPr txBox="true"/>
          <p:nvPr/>
        </p:nvSpPr>
        <p:spPr>
          <a:xfrm rot="0">
            <a:off x="1652208" y="4215142"/>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Now just copy the repo link and paste it in file </a:t>
            </a:r>
            <a:r>
              <a:rPr lang="en-US" sz="1683" spc="33">
                <a:solidFill>
                  <a:srgbClr val="F1630F"/>
                </a:solidFill>
                <a:latin typeface="Clear Sans Regular"/>
              </a:rPr>
              <a:t>application.yml</a:t>
            </a:r>
            <a:r>
              <a:rPr lang="en-US" sz="1683" spc="33">
                <a:solidFill>
                  <a:srgbClr val="3D4248"/>
                </a:solidFill>
                <a:latin typeface="Clear Sans Regular"/>
              </a:rPr>
              <a:t> in </a:t>
            </a:r>
            <a:r>
              <a:rPr lang="en-US" sz="1683" spc="33">
                <a:solidFill>
                  <a:srgbClr val="F1630F"/>
                </a:solidFill>
                <a:latin typeface="Clear Sans Regular"/>
              </a:rPr>
              <a:t>Cloud Config Server</a:t>
            </a:r>
            <a:r>
              <a:rPr lang="en-US" sz="1683" spc="33">
                <a:solidFill>
                  <a:srgbClr val="3D4248"/>
                </a:solidFill>
                <a:latin typeface="Clear Sans Regular"/>
              </a:rPr>
              <a:t> project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53533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6625583" y="3582522"/>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09859" y="3781891"/>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309859" y="4886892"/>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309859" y="1855170"/>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0" t="0" r="0" b="0"/>
          <a:stretch>
            <a:fillRect/>
          </a:stretch>
        </p:blipFill>
        <p:spPr>
          <a:xfrm flipH="false" flipV="false" rot="0">
            <a:off x="6625583" y="906550"/>
            <a:ext cx="11662417" cy="2418590"/>
          </a:xfrm>
          <a:prstGeom prst="rect">
            <a:avLst/>
          </a:prstGeom>
        </p:spPr>
      </p:pic>
      <p:pic>
        <p:nvPicPr>
          <p:cNvPr name="Picture 15" id="15"/>
          <p:cNvPicPr>
            <a:picLocks noChangeAspect="true"/>
          </p:cNvPicPr>
          <p:nvPr/>
        </p:nvPicPr>
        <p:blipFill>
          <a:blip r:embed="rId3"/>
          <a:srcRect l="0" t="0" r="0" b="0"/>
          <a:stretch>
            <a:fillRect/>
          </a:stretch>
        </p:blipFill>
        <p:spPr>
          <a:xfrm flipH="false" flipV="false" rot="0">
            <a:off x="6625583" y="4032459"/>
            <a:ext cx="4724655" cy="2734527"/>
          </a:xfrm>
          <a:prstGeom prst="rect">
            <a:avLst/>
          </a:prstGeom>
        </p:spPr>
      </p:pic>
      <p:pic>
        <p:nvPicPr>
          <p:cNvPr name="Picture 16" id="16"/>
          <p:cNvPicPr>
            <a:picLocks noChangeAspect="true"/>
          </p:cNvPicPr>
          <p:nvPr/>
        </p:nvPicPr>
        <p:blipFill>
          <a:blip r:embed="rId4"/>
          <a:srcRect l="0" t="0" r="0" b="0"/>
          <a:stretch>
            <a:fillRect/>
          </a:stretch>
        </p:blipFill>
        <p:spPr>
          <a:xfrm flipH="false" flipV="false" rot="0">
            <a:off x="11915846" y="4287240"/>
            <a:ext cx="5097313" cy="2108660"/>
          </a:xfrm>
          <a:prstGeom prst="rect">
            <a:avLst/>
          </a:prstGeom>
        </p:spPr>
      </p:pic>
      <p:grpSp>
        <p:nvGrpSpPr>
          <p:cNvPr name="Group 17" id="17"/>
          <p:cNvGrpSpPr/>
          <p:nvPr/>
        </p:nvGrpSpPr>
        <p:grpSpPr>
          <a:xfrm rot="0">
            <a:off x="11787490" y="3645029"/>
            <a:ext cx="174478" cy="17447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9" id="19"/>
          <p:cNvPicPr>
            <a:picLocks noChangeAspect="true"/>
          </p:cNvPicPr>
          <p:nvPr/>
        </p:nvPicPr>
        <p:blipFill>
          <a:blip r:embed="rId5"/>
          <a:srcRect l="0" t="0" r="27503" b="0"/>
          <a:stretch>
            <a:fillRect/>
          </a:stretch>
        </p:blipFill>
        <p:spPr>
          <a:xfrm flipH="false" flipV="false" rot="0">
            <a:off x="6632315" y="7393731"/>
            <a:ext cx="9597162" cy="2536702"/>
          </a:xfrm>
          <a:prstGeom prst="rect">
            <a:avLst/>
          </a:prstGeom>
        </p:spPr>
      </p:pic>
      <p:sp>
        <p:nvSpPr>
          <p:cNvPr name="TextBox 20" id="20"/>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4.3 Brand Service</a:t>
            </a:r>
          </a:p>
        </p:txBody>
      </p:sp>
      <p:sp>
        <p:nvSpPr>
          <p:cNvPr name="TextBox 21" id="21"/>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16.</a:t>
            </a:r>
          </a:p>
        </p:txBody>
      </p:sp>
      <p:sp>
        <p:nvSpPr>
          <p:cNvPr name="TextBox 22" id="22"/>
          <p:cNvSpPr txBox="true"/>
          <p:nvPr/>
        </p:nvSpPr>
        <p:spPr>
          <a:xfrm rot="0">
            <a:off x="1652208" y="872507"/>
            <a:ext cx="4637957"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This service is used to store brand information</a:t>
            </a:r>
          </a:p>
        </p:txBody>
      </p:sp>
      <p:sp>
        <p:nvSpPr>
          <p:cNvPr name="TextBox 23" id="23"/>
          <p:cNvSpPr txBox="true"/>
          <p:nvPr/>
        </p:nvSpPr>
        <p:spPr>
          <a:xfrm rot="0">
            <a:off x="6978243" y="482353"/>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24" id="24"/>
          <p:cNvSpPr txBox="true"/>
          <p:nvPr/>
        </p:nvSpPr>
        <p:spPr>
          <a:xfrm rot="0">
            <a:off x="6971510" y="3529539"/>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25" id="25"/>
          <p:cNvSpPr txBox="true"/>
          <p:nvPr/>
        </p:nvSpPr>
        <p:spPr>
          <a:xfrm rot="0">
            <a:off x="1652208" y="3724741"/>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in file application.java</a:t>
            </a:r>
          </a:p>
        </p:txBody>
      </p:sp>
      <p:sp>
        <p:nvSpPr>
          <p:cNvPr name="TextBox 26" id="26"/>
          <p:cNvSpPr txBox="true"/>
          <p:nvPr/>
        </p:nvSpPr>
        <p:spPr>
          <a:xfrm rot="0">
            <a:off x="1652208" y="4829742"/>
            <a:ext cx="4637957" cy="23052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application.properties</a:t>
            </a:r>
            <a:r>
              <a:rPr lang="en-US" sz="1683" spc="33">
                <a:solidFill>
                  <a:srgbClr val="3D4248"/>
                </a:solidFill>
                <a:latin typeface="Clear Sans Regular"/>
              </a:rPr>
              <a:t>, </a:t>
            </a:r>
            <a:r>
              <a:rPr lang="en-US" sz="1683" spc="33">
                <a:solidFill>
                  <a:srgbClr val="F1630F"/>
                </a:solidFill>
                <a:latin typeface="Clear Sans Regular"/>
              </a:rPr>
              <a:t>application.yml</a:t>
            </a:r>
            <a:r>
              <a:rPr lang="en-US" sz="1683" spc="33">
                <a:solidFill>
                  <a:srgbClr val="3D4248"/>
                </a:solidFill>
                <a:latin typeface="Clear Sans Regular"/>
              </a:rPr>
              <a:t> and </a:t>
            </a:r>
            <a:r>
              <a:rPr lang="en-US" sz="1683" spc="33">
                <a:solidFill>
                  <a:srgbClr val="F1630F"/>
                </a:solidFill>
                <a:latin typeface="Clear Sans Regular"/>
              </a:rPr>
              <a:t>bootstrap.yml </a:t>
            </a:r>
            <a:r>
              <a:rPr lang="en-US" sz="1683" spc="33">
                <a:solidFill>
                  <a:srgbClr val="3D4248"/>
                </a:solidFill>
                <a:latin typeface="Clear Sans Regular"/>
              </a:rPr>
              <a:t>within resources package with configuation like the beside image.</a:t>
            </a:r>
          </a:p>
          <a:p>
            <a:pPr>
              <a:lnSpc>
                <a:spcPts val="2693"/>
              </a:lnSpc>
            </a:pPr>
          </a:p>
          <a:p>
            <a:pPr>
              <a:lnSpc>
                <a:spcPts val="2693"/>
              </a:lnSpc>
            </a:pPr>
            <a:r>
              <a:rPr lang="en-US" sz="1683" spc="33">
                <a:solidFill>
                  <a:srgbClr val="3D4248"/>
                </a:solidFill>
                <a:latin typeface="Clear Sans Regular"/>
              </a:rPr>
              <a:t>As you can see, there is zipkin config for logs and tracing, we will go in detail about this later.</a:t>
            </a:r>
          </a:p>
        </p:txBody>
      </p:sp>
      <p:sp>
        <p:nvSpPr>
          <p:cNvPr name="TextBox 27" id="27"/>
          <p:cNvSpPr txBox="true"/>
          <p:nvPr/>
        </p:nvSpPr>
        <p:spPr>
          <a:xfrm rot="0">
            <a:off x="1652208" y="1798020"/>
            <a:ext cx="4637957" cy="263862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Start new project with dependencies: </a:t>
            </a:r>
          </a:p>
          <a:p>
            <a:pPr>
              <a:lnSpc>
                <a:spcPts val="2693"/>
              </a:lnSpc>
            </a:pPr>
            <a:r>
              <a:rPr lang="en-US" sz="1683" spc="33">
                <a:solidFill>
                  <a:srgbClr val="F1630F"/>
                </a:solidFill>
                <a:latin typeface="Clear Sans Regular"/>
              </a:rPr>
              <a:t>spring-cloud-starter-netflix-eureka-client</a:t>
            </a:r>
          </a:p>
          <a:p>
            <a:pPr>
              <a:lnSpc>
                <a:spcPts val="2693"/>
              </a:lnSpc>
            </a:pPr>
            <a:r>
              <a:rPr lang="en-US" sz="1683" spc="33">
                <a:solidFill>
                  <a:srgbClr val="F1630F"/>
                </a:solidFill>
                <a:latin typeface="Clear Sans Regular"/>
              </a:rPr>
              <a:t>spring-boot-starter-data-jpa</a:t>
            </a:r>
          </a:p>
          <a:p>
            <a:pPr>
              <a:lnSpc>
                <a:spcPts val="2693"/>
              </a:lnSpc>
            </a:pPr>
            <a:r>
              <a:rPr lang="en-US" sz="1683" spc="33">
                <a:solidFill>
                  <a:srgbClr val="F1630F"/>
                </a:solidFill>
                <a:latin typeface="Clear Sans Regular"/>
              </a:rPr>
              <a:t>spring-cloud-starter-sleuth</a:t>
            </a:r>
          </a:p>
          <a:p>
            <a:pPr>
              <a:lnSpc>
                <a:spcPts val="2693"/>
              </a:lnSpc>
            </a:pPr>
            <a:r>
              <a:rPr lang="en-US" sz="1683" spc="33">
                <a:solidFill>
                  <a:srgbClr val="F1630F"/>
                </a:solidFill>
                <a:latin typeface="Clear Sans Regular"/>
              </a:rPr>
              <a:t>spring-cloud-sleuth-zipkin</a:t>
            </a:r>
          </a:p>
          <a:p>
            <a:pPr>
              <a:lnSpc>
                <a:spcPts val="2693"/>
              </a:lnSpc>
            </a:pPr>
          </a:p>
          <a:p>
            <a:pPr>
              <a:lnSpc>
                <a:spcPts val="2693"/>
              </a:lnSpc>
            </a:pPr>
          </a:p>
          <a:p>
            <a:pPr>
              <a:lnSpc>
                <a:spcPts val="2693"/>
              </a:lnSpc>
            </a:pPr>
          </a:p>
        </p:txBody>
      </p:sp>
      <p:sp>
        <p:nvSpPr>
          <p:cNvPr name="TextBox 28" id="28"/>
          <p:cNvSpPr txBox="true"/>
          <p:nvPr/>
        </p:nvSpPr>
        <p:spPr>
          <a:xfrm rot="0">
            <a:off x="12133417" y="3592047"/>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bootstrap.yml</a:t>
            </a:r>
          </a:p>
        </p:txBody>
      </p:sp>
      <p:grpSp>
        <p:nvGrpSpPr>
          <p:cNvPr name="Group 29" id="29"/>
          <p:cNvGrpSpPr/>
          <p:nvPr/>
        </p:nvGrpSpPr>
        <p:grpSpPr>
          <a:xfrm rot="0">
            <a:off x="6625583" y="7019994"/>
            <a:ext cx="174478" cy="174478"/>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31" id="31"/>
          <p:cNvSpPr txBox="true"/>
          <p:nvPr/>
        </p:nvSpPr>
        <p:spPr>
          <a:xfrm rot="0">
            <a:off x="6971510" y="6967011"/>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application.properties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5003" y="142386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1859" r="0" b="1859"/>
          <a:stretch>
            <a:fillRect/>
          </a:stretch>
        </p:blipFill>
        <p:spPr>
          <a:xfrm flipH="false" flipV="false" rot="0">
            <a:off x="1579481" y="1795080"/>
            <a:ext cx="3990360" cy="3469076"/>
          </a:xfrm>
          <a:prstGeom prst="rect">
            <a:avLst/>
          </a:prstGeom>
        </p:spPr>
      </p:pic>
      <p:grpSp>
        <p:nvGrpSpPr>
          <p:cNvPr name="Group 5" id="5"/>
          <p:cNvGrpSpPr/>
          <p:nvPr/>
        </p:nvGrpSpPr>
        <p:grpSpPr>
          <a:xfrm rot="0">
            <a:off x="8949475" y="1526817"/>
            <a:ext cx="174478" cy="17447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7" id="7"/>
          <p:cNvPicPr>
            <a:picLocks noChangeAspect="true"/>
          </p:cNvPicPr>
          <p:nvPr/>
        </p:nvPicPr>
        <p:blipFill>
          <a:blip r:embed="rId3"/>
          <a:srcRect l="0" t="0" r="0" b="0"/>
          <a:stretch>
            <a:fillRect/>
          </a:stretch>
        </p:blipFill>
        <p:spPr>
          <a:xfrm flipH="false" flipV="false" rot="0">
            <a:off x="9123953" y="2002660"/>
            <a:ext cx="7232283" cy="388950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587124" y="6849549"/>
            <a:ext cx="9649376" cy="1232807"/>
          </a:xfrm>
          <a:prstGeom prst="rect">
            <a:avLst/>
          </a:prstGeom>
        </p:spPr>
      </p:pic>
      <p:grpSp>
        <p:nvGrpSpPr>
          <p:cNvPr name="Group 9" id="9"/>
          <p:cNvGrpSpPr/>
          <p:nvPr/>
        </p:nvGrpSpPr>
        <p:grpSpPr>
          <a:xfrm rot="0">
            <a:off x="1492242" y="6360193"/>
            <a:ext cx="189763" cy="189763"/>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4.3 Brand Service</a:t>
            </a:r>
          </a:p>
        </p:txBody>
      </p:sp>
      <p:sp>
        <p:nvSpPr>
          <p:cNvPr name="TextBox 12" id="12"/>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17.</a:t>
            </a:r>
          </a:p>
        </p:txBody>
      </p:sp>
      <p:sp>
        <p:nvSpPr>
          <p:cNvPr name="TextBox 13" id="13"/>
          <p:cNvSpPr txBox="true"/>
          <p:nvPr/>
        </p:nvSpPr>
        <p:spPr>
          <a:xfrm rot="0">
            <a:off x="1750931" y="1370883"/>
            <a:ext cx="4145456"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Add new files like the below tree</a:t>
            </a:r>
          </a:p>
        </p:txBody>
      </p:sp>
      <p:sp>
        <p:nvSpPr>
          <p:cNvPr name="TextBox 14" id="14"/>
          <p:cNvSpPr txBox="true"/>
          <p:nvPr/>
        </p:nvSpPr>
        <p:spPr>
          <a:xfrm rot="0">
            <a:off x="9295403" y="1473834"/>
            <a:ext cx="4145456"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BrandEntity</a:t>
            </a:r>
          </a:p>
        </p:txBody>
      </p:sp>
      <p:sp>
        <p:nvSpPr>
          <p:cNvPr name="TextBox 15" id="15"/>
          <p:cNvSpPr txBox="true"/>
          <p:nvPr/>
        </p:nvSpPr>
        <p:spPr>
          <a:xfrm rot="0">
            <a:off x="1868476" y="6311260"/>
            <a:ext cx="4508633" cy="320741"/>
          </a:xfrm>
          <a:prstGeom prst="rect">
            <a:avLst/>
          </a:prstGeom>
        </p:spPr>
        <p:txBody>
          <a:bodyPr anchor="t" rtlCol="false" tIns="0" lIns="0" bIns="0" rIns="0">
            <a:spAutoFit/>
          </a:bodyPr>
          <a:lstStyle/>
          <a:p>
            <a:pPr>
              <a:lnSpc>
                <a:spcPts val="2512"/>
              </a:lnSpc>
            </a:pPr>
            <a:r>
              <a:rPr lang="en-US" sz="2283" spc="-68">
                <a:solidFill>
                  <a:srgbClr val="3D4248"/>
                </a:solidFill>
                <a:latin typeface="Clear Sans Regular"/>
              </a:rPr>
              <a:t>BrandRepository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766141" y="1207770"/>
            <a:ext cx="3652375" cy="4247253"/>
            <a:chOff x="0" y="0"/>
            <a:chExt cx="4869833" cy="5663004"/>
          </a:xfrm>
        </p:grpSpPr>
        <p:sp>
          <p:nvSpPr>
            <p:cNvPr name="TextBox 10" id="10"/>
            <p:cNvSpPr txBox="true"/>
            <p:nvPr/>
          </p:nvSpPr>
          <p:spPr>
            <a:xfrm rot="0">
              <a:off x="0" y="66675"/>
              <a:ext cx="4869833" cy="3971947"/>
            </a:xfrm>
            <a:prstGeom prst="rect">
              <a:avLst/>
            </a:prstGeom>
          </p:spPr>
          <p:txBody>
            <a:bodyPr anchor="t" rtlCol="false" tIns="0" lIns="0" bIns="0" rIns="0">
              <a:spAutoFit/>
            </a:bodyPr>
            <a:lstStyle/>
            <a:p>
              <a:pPr>
                <a:lnSpc>
                  <a:spcPts val="7737"/>
                </a:lnSpc>
              </a:pPr>
              <a:r>
                <a:rPr lang="en-US" sz="7034" spc="-211">
                  <a:solidFill>
                    <a:srgbClr val="3D4248"/>
                  </a:solidFill>
                  <a:latin typeface="Clear Sans Regular"/>
                </a:rPr>
                <a:t>Table </a:t>
              </a:r>
            </a:p>
            <a:p>
              <a:pPr algn="l" marL="0" indent="0" lvl="0">
                <a:lnSpc>
                  <a:spcPts val="7737"/>
                </a:lnSpc>
                <a:spcBef>
                  <a:spcPct val="0"/>
                </a:spcBef>
              </a:pPr>
              <a:r>
                <a:rPr lang="en-US" sz="7034" spc="-211">
                  <a:solidFill>
                    <a:srgbClr val="3D4248"/>
                  </a:solidFill>
                  <a:latin typeface="Clear Sans Regular"/>
                </a:rPr>
                <a:t>of contents</a:t>
              </a:r>
            </a:p>
          </p:txBody>
        </p:sp>
        <p:sp>
          <p:nvSpPr>
            <p:cNvPr name="TextBox 11" id="11"/>
            <p:cNvSpPr txBox="true"/>
            <p:nvPr/>
          </p:nvSpPr>
          <p:spPr>
            <a:xfrm rot="0">
              <a:off x="816205" y="4537421"/>
              <a:ext cx="4053629" cy="1125583"/>
            </a:xfrm>
            <a:prstGeom prst="rect">
              <a:avLst/>
            </a:prstGeom>
          </p:spPr>
          <p:txBody>
            <a:bodyPr anchor="t" rtlCol="false" tIns="0" lIns="0" bIns="0" rIns="0">
              <a:spAutoFit/>
            </a:bodyPr>
            <a:lstStyle/>
            <a:p>
              <a:pPr>
                <a:lnSpc>
                  <a:spcPts val="3446"/>
                </a:lnSpc>
              </a:pPr>
              <a:r>
                <a:rPr lang="en-US" sz="2461">
                  <a:solidFill>
                    <a:srgbClr val="3D4248"/>
                  </a:solidFill>
                  <a:latin typeface="Clear Sans Regular"/>
                </a:rPr>
                <a:t>Microservices</a:t>
              </a:r>
            </a:p>
            <a:p>
              <a:pPr>
                <a:lnSpc>
                  <a:spcPts val="3446"/>
                </a:lnSpc>
                <a:spcBef>
                  <a:spcPct val="0"/>
                </a:spcBef>
              </a:pPr>
              <a:r>
                <a:rPr lang="en-US" sz="2461">
                  <a:solidFill>
                    <a:srgbClr val="3D4248"/>
                  </a:solidFill>
                  <a:latin typeface="Clear Sans Regular"/>
                </a:rPr>
                <a:t>Spring cloud</a:t>
              </a:r>
            </a:p>
          </p:txBody>
        </p:sp>
        <p:grpSp>
          <p:nvGrpSpPr>
            <p:cNvPr name="Group 12" id="12"/>
            <p:cNvGrpSpPr/>
            <p:nvPr/>
          </p:nvGrpSpPr>
          <p:grpSpPr>
            <a:xfrm rot="0">
              <a:off x="0" y="4681624"/>
              <a:ext cx="400712" cy="400712"/>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4" id="14"/>
          <p:cNvGrpSpPr/>
          <p:nvPr/>
        </p:nvGrpSpPr>
        <p:grpSpPr>
          <a:xfrm rot="0">
            <a:off x="6929661" y="1207770"/>
            <a:ext cx="3431562" cy="2175613"/>
            <a:chOff x="0" y="0"/>
            <a:chExt cx="4575416" cy="2900818"/>
          </a:xfrm>
        </p:grpSpPr>
        <p:grpSp>
          <p:nvGrpSpPr>
            <p:cNvPr name="Group 15" id="15"/>
            <p:cNvGrpSpPr/>
            <p:nvPr/>
          </p:nvGrpSpPr>
          <p:grpSpPr>
            <a:xfrm rot="0">
              <a:off x="0" y="0"/>
              <a:ext cx="4575416" cy="2900818"/>
              <a:chOff x="0" y="0"/>
              <a:chExt cx="1212417" cy="768674"/>
            </a:xfrm>
          </p:grpSpPr>
          <p:sp>
            <p:nvSpPr>
              <p:cNvPr name="Freeform 16" id="16"/>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17" id="17"/>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18" id="18"/>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Bold"/>
                </a:rPr>
                <a:t>Overview</a:t>
              </a:r>
            </a:p>
          </p:txBody>
        </p:sp>
        <p:sp>
          <p:nvSpPr>
            <p:cNvPr name="TextBox 19" id="19"/>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1</a:t>
              </a:r>
            </a:p>
          </p:txBody>
        </p:sp>
      </p:grpSp>
      <p:sp>
        <p:nvSpPr>
          <p:cNvPr name="TextBox 20" id="20"/>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02.</a:t>
            </a:r>
          </a:p>
        </p:txBody>
      </p:sp>
      <p:grpSp>
        <p:nvGrpSpPr>
          <p:cNvPr name="Group 21" id="21"/>
          <p:cNvGrpSpPr/>
          <p:nvPr/>
        </p:nvGrpSpPr>
        <p:grpSpPr>
          <a:xfrm rot="0">
            <a:off x="11380398" y="1251097"/>
            <a:ext cx="3431562" cy="2175613"/>
            <a:chOff x="0" y="0"/>
            <a:chExt cx="4575416" cy="2900818"/>
          </a:xfrm>
        </p:grpSpPr>
        <p:grpSp>
          <p:nvGrpSpPr>
            <p:cNvPr name="Group 22" id="22"/>
            <p:cNvGrpSpPr/>
            <p:nvPr/>
          </p:nvGrpSpPr>
          <p:grpSpPr>
            <a:xfrm rot="0">
              <a:off x="0" y="0"/>
              <a:ext cx="4575416" cy="2900818"/>
              <a:chOff x="0" y="0"/>
              <a:chExt cx="1212417" cy="768674"/>
            </a:xfrm>
          </p:grpSpPr>
          <p:sp>
            <p:nvSpPr>
              <p:cNvPr name="Freeform 23" id="23"/>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24" id="24"/>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25" id="25"/>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a:rPr>
                <a:t>Spring cloud</a:t>
              </a:r>
            </a:p>
          </p:txBody>
        </p:sp>
        <p:sp>
          <p:nvSpPr>
            <p:cNvPr name="TextBox 26" id="26"/>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2</a:t>
              </a:r>
            </a:p>
          </p:txBody>
        </p:sp>
      </p:grpSp>
      <p:grpSp>
        <p:nvGrpSpPr>
          <p:cNvPr name="Group 27" id="27"/>
          <p:cNvGrpSpPr/>
          <p:nvPr/>
        </p:nvGrpSpPr>
        <p:grpSpPr>
          <a:xfrm rot="0">
            <a:off x="6929661" y="4070523"/>
            <a:ext cx="3431562" cy="2175613"/>
            <a:chOff x="0" y="0"/>
            <a:chExt cx="4575416" cy="2900818"/>
          </a:xfrm>
        </p:grpSpPr>
        <p:grpSp>
          <p:nvGrpSpPr>
            <p:cNvPr name="Group 28" id="28"/>
            <p:cNvGrpSpPr/>
            <p:nvPr/>
          </p:nvGrpSpPr>
          <p:grpSpPr>
            <a:xfrm rot="0">
              <a:off x="0" y="0"/>
              <a:ext cx="4575416" cy="2900818"/>
              <a:chOff x="0" y="0"/>
              <a:chExt cx="1212417" cy="768674"/>
            </a:xfrm>
          </p:grpSpPr>
          <p:sp>
            <p:nvSpPr>
              <p:cNvPr name="Freeform 29" id="29"/>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30" id="30"/>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31" id="31"/>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Bold"/>
                </a:rPr>
                <a:t>Microservices</a:t>
              </a:r>
            </a:p>
          </p:txBody>
        </p:sp>
        <p:sp>
          <p:nvSpPr>
            <p:cNvPr name="TextBox 32" id="32"/>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3</a:t>
              </a:r>
            </a:p>
          </p:txBody>
        </p:sp>
      </p:grpSp>
      <p:grpSp>
        <p:nvGrpSpPr>
          <p:cNvPr name="Group 33" id="33"/>
          <p:cNvGrpSpPr/>
          <p:nvPr/>
        </p:nvGrpSpPr>
        <p:grpSpPr>
          <a:xfrm rot="0">
            <a:off x="11380398" y="4070523"/>
            <a:ext cx="3431562" cy="2175613"/>
            <a:chOff x="0" y="0"/>
            <a:chExt cx="4575416" cy="2900818"/>
          </a:xfrm>
        </p:grpSpPr>
        <p:grpSp>
          <p:nvGrpSpPr>
            <p:cNvPr name="Group 34" id="34"/>
            <p:cNvGrpSpPr/>
            <p:nvPr/>
          </p:nvGrpSpPr>
          <p:grpSpPr>
            <a:xfrm rot="0">
              <a:off x="0" y="0"/>
              <a:ext cx="4575416" cy="2900818"/>
              <a:chOff x="0" y="0"/>
              <a:chExt cx="1212417" cy="768674"/>
            </a:xfrm>
          </p:grpSpPr>
          <p:sp>
            <p:nvSpPr>
              <p:cNvPr name="Freeform 35" id="35"/>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36" id="36"/>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37" id="37"/>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Bold"/>
                </a:rPr>
                <a:t>Demo</a:t>
              </a:r>
            </a:p>
          </p:txBody>
        </p:sp>
        <p:sp>
          <p:nvSpPr>
            <p:cNvPr name="TextBox 38" id="38"/>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4</a:t>
              </a:r>
            </a:p>
          </p:txBody>
        </p:sp>
      </p:grpSp>
      <p:grpSp>
        <p:nvGrpSpPr>
          <p:cNvPr name="Group 39" id="39"/>
          <p:cNvGrpSpPr/>
          <p:nvPr/>
        </p:nvGrpSpPr>
        <p:grpSpPr>
          <a:xfrm rot="0">
            <a:off x="6929661" y="6893837"/>
            <a:ext cx="3431562" cy="2175613"/>
            <a:chOff x="0" y="0"/>
            <a:chExt cx="4575416" cy="2900818"/>
          </a:xfrm>
        </p:grpSpPr>
        <p:grpSp>
          <p:nvGrpSpPr>
            <p:cNvPr name="Group 40" id="40"/>
            <p:cNvGrpSpPr/>
            <p:nvPr/>
          </p:nvGrpSpPr>
          <p:grpSpPr>
            <a:xfrm rot="0">
              <a:off x="0" y="0"/>
              <a:ext cx="4575416" cy="2900818"/>
              <a:chOff x="0" y="0"/>
              <a:chExt cx="1212417" cy="768674"/>
            </a:xfrm>
          </p:grpSpPr>
          <p:sp>
            <p:nvSpPr>
              <p:cNvPr name="Freeform 41" id="41"/>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42" id="42"/>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43" id="43"/>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Bold"/>
                </a:rPr>
                <a:t>Notes</a:t>
              </a:r>
            </a:p>
          </p:txBody>
        </p:sp>
        <p:sp>
          <p:nvSpPr>
            <p:cNvPr name="TextBox 44" id="44"/>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5</a:t>
              </a:r>
            </a:p>
          </p:txBody>
        </p:sp>
      </p:grpSp>
      <p:grpSp>
        <p:nvGrpSpPr>
          <p:cNvPr name="Group 45" id="45"/>
          <p:cNvGrpSpPr/>
          <p:nvPr/>
        </p:nvGrpSpPr>
        <p:grpSpPr>
          <a:xfrm rot="0">
            <a:off x="11380398" y="6893837"/>
            <a:ext cx="3431562" cy="2175613"/>
            <a:chOff x="0" y="0"/>
            <a:chExt cx="4575416" cy="2900818"/>
          </a:xfrm>
        </p:grpSpPr>
        <p:grpSp>
          <p:nvGrpSpPr>
            <p:cNvPr name="Group 46" id="46"/>
            <p:cNvGrpSpPr/>
            <p:nvPr/>
          </p:nvGrpSpPr>
          <p:grpSpPr>
            <a:xfrm rot="0">
              <a:off x="0" y="0"/>
              <a:ext cx="4575416" cy="2900818"/>
              <a:chOff x="0" y="0"/>
              <a:chExt cx="1212417" cy="768674"/>
            </a:xfrm>
          </p:grpSpPr>
          <p:sp>
            <p:nvSpPr>
              <p:cNvPr name="Freeform 47" id="47"/>
              <p:cNvSpPr/>
              <p:nvPr/>
            </p:nvSpPr>
            <p:spPr>
              <a:xfrm>
                <a:off x="0" y="0"/>
                <a:ext cx="1212417" cy="768674"/>
              </a:xfrm>
              <a:custGeom>
                <a:avLst/>
                <a:gdLst/>
                <a:ahLst/>
                <a:cxnLst/>
                <a:rect r="r" b="b" t="t" l="l"/>
                <a:pathLst>
                  <a:path h="768674" w="1212417">
                    <a:moveTo>
                      <a:pt x="0" y="0"/>
                    </a:moveTo>
                    <a:lnTo>
                      <a:pt x="1212417" y="0"/>
                    </a:lnTo>
                    <a:lnTo>
                      <a:pt x="1212417" y="768674"/>
                    </a:lnTo>
                    <a:lnTo>
                      <a:pt x="0" y="768674"/>
                    </a:lnTo>
                    <a:close/>
                  </a:path>
                </a:pathLst>
              </a:custGeom>
              <a:solidFill>
                <a:srgbClr val="F1630F"/>
              </a:solidFill>
            </p:spPr>
          </p:sp>
          <p:sp>
            <p:nvSpPr>
              <p:cNvPr name="TextBox 48" id="48"/>
              <p:cNvSpPr txBox="true"/>
              <p:nvPr/>
            </p:nvSpPr>
            <p:spPr>
              <a:xfrm>
                <a:off x="0" y="-28575"/>
                <a:ext cx="812800" cy="841375"/>
              </a:xfrm>
              <a:prstGeom prst="rect">
                <a:avLst/>
              </a:prstGeom>
            </p:spPr>
            <p:txBody>
              <a:bodyPr anchor="ctr" rtlCol="false" tIns="46463" lIns="46463" bIns="46463" rIns="46463"/>
              <a:lstStyle/>
              <a:p>
                <a:pPr algn="ctr">
                  <a:lnSpc>
                    <a:spcPts val="2295"/>
                  </a:lnSpc>
                </a:pPr>
              </a:p>
            </p:txBody>
          </p:sp>
        </p:grpSp>
        <p:sp>
          <p:nvSpPr>
            <p:cNvPr name="TextBox 49" id="49"/>
            <p:cNvSpPr txBox="true"/>
            <p:nvPr/>
          </p:nvSpPr>
          <p:spPr>
            <a:xfrm rot="0">
              <a:off x="226741" y="2050465"/>
              <a:ext cx="4121934" cy="329383"/>
            </a:xfrm>
            <a:prstGeom prst="rect">
              <a:avLst/>
            </a:prstGeom>
          </p:spPr>
          <p:txBody>
            <a:bodyPr anchor="t" rtlCol="false" tIns="0" lIns="0" bIns="0" rIns="0">
              <a:spAutoFit/>
            </a:bodyPr>
            <a:lstStyle/>
            <a:p>
              <a:pPr>
                <a:lnSpc>
                  <a:spcPts val="1882"/>
                </a:lnSpc>
              </a:pPr>
              <a:r>
                <a:rPr lang="en-US" sz="1793">
                  <a:solidFill>
                    <a:srgbClr val="FFFFFF"/>
                  </a:solidFill>
                  <a:latin typeface="Clear Sans Regular Bold"/>
                </a:rPr>
                <a:t>Reference</a:t>
              </a:r>
            </a:p>
          </p:txBody>
        </p:sp>
        <p:sp>
          <p:nvSpPr>
            <p:cNvPr name="TextBox 50" id="50"/>
            <p:cNvSpPr txBox="true"/>
            <p:nvPr/>
          </p:nvSpPr>
          <p:spPr>
            <a:xfrm rot="0">
              <a:off x="226741" y="568595"/>
              <a:ext cx="833406" cy="647768"/>
            </a:xfrm>
            <a:prstGeom prst="rect">
              <a:avLst/>
            </a:prstGeom>
          </p:spPr>
          <p:txBody>
            <a:bodyPr anchor="t" rtlCol="false" tIns="0" lIns="0" bIns="0" rIns="0">
              <a:spAutoFit/>
            </a:bodyPr>
            <a:lstStyle/>
            <a:p>
              <a:pPr>
                <a:lnSpc>
                  <a:spcPts val="3594"/>
                </a:lnSpc>
              </a:pPr>
              <a:r>
                <a:rPr lang="en-US" sz="3423">
                  <a:solidFill>
                    <a:srgbClr val="FFFFFF"/>
                  </a:solidFill>
                  <a:latin typeface="Clear Sans Regular Bold"/>
                </a:rPr>
                <a:t>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92441" y="1207145"/>
            <a:ext cx="8387418" cy="3876454"/>
          </a:xfrm>
          <a:prstGeom prst="rect">
            <a:avLst/>
          </a:prstGeom>
        </p:spPr>
      </p:pic>
      <p:grpSp>
        <p:nvGrpSpPr>
          <p:cNvPr name="Group 3" id="3"/>
          <p:cNvGrpSpPr/>
          <p:nvPr/>
        </p:nvGrpSpPr>
        <p:grpSpPr>
          <a:xfrm rot="0">
            <a:off x="1389861" y="916979"/>
            <a:ext cx="202580" cy="20258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5" id="5"/>
          <p:cNvGrpSpPr/>
          <p:nvPr/>
        </p:nvGrpSpPr>
        <p:grpSpPr>
          <a:xfrm rot="0">
            <a:off x="1491151" y="5034705"/>
            <a:ext cx="202580" cy="202580"/>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7" id="7"/>
          <p:cNvPicPr>
            <a:picLocks noChangeAspect="true"/>
          </p:cNvPicPr>
          <p:nvPr/>
        </p:nvPicPr>
        <p:blipFill>
          <a:blip r:embed="rId3"/>
          <a:srcRect l="0" t="0" r="0" b="0"/>
          <a:stretch>
            <a:fillRect/>
          </a:stretch>
        </p:blipFill>
        <p:spPr>
          <a:xfrm flipH="false" flipV="false" rot="0">
            <a:off x="1603157" y="5401929"/>
            <a:ext cx="9352924" cy="4238044"/>
          </a:xfrm>
          <a:prstGeom prst="rect">
            <a:avLst/>
          </a:prstGeom>
        </p:spPr>
      </p:pic>
      <p:sp>
        <p:nvSpPr>
          <p:cNvPr name="TextBox 8" id="8"/>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4.3 Brand Service</a:t>
            </a:r>
          </a:p>
        </p:txBody>
      </p:sp>
      <p:sp>
        <p:nvSpPr>
          <p:cNvPr name="TextBox 9" id="9"/>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18.</a:t>
            </a:r>
          </a:p>
        </p:txBody>
      </p:sp>
      <p:sp>
        <p:nvSpPr>
          <p:cNvPr name="TextBox 10" id="10"/>
          <p:cNvSpPr txBox="true"/>
          <p:nvPr/>
        </p:nvSpPr>
        <p:spPr>
          <a:xfrm rot="0">
            <a:off x="1791507" y="872979"/>
            <a:ext cx="4813159" cy="334166"/>
          </a:xfrm>
          <a:prstGeom prst="rect">
            <a:avLst/>
          </a:prstGeom>
        </p:spPr>
        <p:txBody>
          <a:bodyPr anchor="t" rtlCol="false" tIns="0" lIns="0" bIns="0" rIns="0">
            <a:spAutoFit/>
          </a:bodyPr>
          <a:lstStyle/>
          <a:p>
            <a:pPr>
              <a:lnSpc>
                <a:spcPts val="2682"/>
              </a:lnSpc>
            </a:pPr>
            <a:r>
              <a:rPr lang="en-US" sz="2438" spc="-73">
                <a:solidFill>
                  <a:srgbClr val="3D4248"/>
                </a:solidFill>
                <a:latin typeface="Clear Sans Regular"/>
              </a:rPr>
              <a:t>BrandService</a:t>
            </a:r>
          </a:p>
        </p:txBody>
      </p:sp>
      <p:sp>
        <p:nvSpPr>
          <p:cNvPr name="TextBox 11" id="11"/>
          <p:cNvSpPr txBox="true"/>
          <p:nvPr/>
        </p:nvSpPr>
        <p:spPr>
          <a:xfrm rot="0">
            <a:off x="1943060" y="4930804"/>
            <a:ext cx="4813159" cy="334166"/>
          </a:xfrm>
          <a:prstGeom prst="rect">
            <a:avLst/>
          </a:prstGeom>
        </p:spPr>
        <p:txBody>
          <a:bodyPr anchor="t" rtlCol="false" tIns="0" lIns="0" bIns="0" rIns="0">
            <a:spAutoFit/>
          </a:bodyPr>
          <a:lstStyle/>
          <a:p>
            <a:pPr>
              <a:lnSpc>
                <a:spcPts val="2682"/>
              </a:lnSpc>
            </a:pPr>
            <a:r>
              <a:rPr lang="en-US" sz="2438" spc="-73">
                <a:solidFill>
                  <a:srgbClr val="3D4248"/>
                </a:solidFill>
                <a:latin typeface="Clear Sans Regular"/>
              </a:rPr>
              <a:t>BrandController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53533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6632315" y="4172121"/>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09859" y="3781891"/>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309859" y="4886892"/>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309859" y="1855170"/>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0" t="0" r="0" b="0"/>
          <a:stretch>
            <a:fillRect/>
          </a:stretch>
        </p:blipFill>
        <p:spPr>
          <a:xfrm flipH="false" flipV="false" rot="0">
            <a:off x="11891971" y="4570243"/>
            <a:ext cx="4523759" cy="1871392"/>
          </a:xfrm>
          <a:prstGeom prst="rect">
            <a:avLst/>
          </a:prstGeom>
        </p:spPr>
      </p:pic>
      <p:grpSp>
        <p:nvGrpSpPr>
          <p:cNvPr name="Group 15" id="15"/>
          <p:cNvGrpSpPr/>
          <p:nvPr/>
        </p:nvGrpSpPr>
        <p:grpSpPr>
          <a:xfrm rot="0">
            <a:off x="11804732" y="4172121"/>
            <a:ext cx="174478" cy="17447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7" id="17"/>
          <p:cNvPicPr>
            <a:picLocks noChangeAspect="true"/>
          </p:cNvPicPr>
          <p:nvPr/>
        </p:nvPicPr>
        <p:blipFill>
          <a:blip r:embed="rId3"/>
          <a:srcRect l="0" t="0" r="27503" b="0"/>
          <a:stretch>
            <a:fillRect/>
          </a:stretch>
        </p:blipFill>
        <p:spPr>
          <a:xfrm flipH="false" flipV="false" rot="0">
            <a:off x="6726286" y="7331519"/>
            <a:ext cx="9597162" cy="2536702"/>
          </a:xfrm>
          <a:prstGeom prst="rect">
            <a:avLst/>
          </a:prstGeom>
        </p:spPr>
      </p:pic>
      <p:grpSp>
        <p:nvGrpSpPr>
          <p:cNvPr name="Group 18" id="18"/>
          <p:cNvGrpSpPr/>
          <p:nvPr/>
        </p:nvGrpSpPr>
        <p:grpSpPr>
          <a:xfrm rot="0">
            <a:off x="6719554" y="6957782"/>
            <a:ext cx="174478" cy="17447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20" id="20"/>
          <p:cNvPicPr>
            <a:picLocks noChangeAspect="true"/>
          </p:cNvPicPr>
          <p:nvPr/>
        </p:nvPicPr>
        <p:blipFill>
          <a:blip r:embed="rId4"/>
          <a:srcRect l="0" t="0" r="0" b="0"/>
          <a:stretch>
            <a:fillRect/>
          </a:stretch>
        </p:blipFill>
        <p:spPr>
          <a:xfrm flipH="false" flipV="false" rot="0">
            <a:off x="6935169" y="4444502"/>
            <a:ext cx="3915843" cy="2241222"/>
          </a:xfrm>
          <a:prstGeom prst="rect">
            <a:avLst/>
          </a:prstGeom>
        </p:spPr>
      </p:pic>
      <p:pic>
        <p:nvPicPr>
          <p:cNvPr name="Picture 21" id="21"/>
          <p:cNvPicPr>
            <a:picLocks noChangeAspect="true"/>
          </p:cNvPicPr>
          <p:nvPr/>
        </p:nvPicPr>
        <p:blipFill>
          <a:blip r:embed="rId5"/>
          <a:srcRect l="0" t="0" r="0" b="13636"/>
          <a:stretch>
            <a:fillRect/>
          </a:stretch>
        </p:blipFill>
        <p:spPr>
          <a:xfrm flipH="false" flipV="false" rot="0">
            <a:off x="6719554" y="941458"/>
            <a:ext cx="10539746" cy="2953248"/>
          </a:xfrm>
          <a:prstGeom prst="rect">
            <a:avLst/>
          </a:prstGeom>
        </p:spPr>
      </p:pic>
      <p:sp>
        <p:nvSpPr>
          <p:cNvPr name="TextBox 22" id="22"/>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4.4 Product Service</a:t>
            </a:r>
          </a:p>
        </p:txBody>
      </p:sp>
      <p:sp>
        <p:nvSpPr>
          <p:cNvPr name="TextBox 23" id="2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19.</a:t>
            </a:r>
          </a:p>
        </p:txBody>
      </p:sp>
      <p:sp>
        <p:nvSpPr>
          <p:cNvPr name="TextBox 24" id="24"/>
          <p:cNvSpPr txBox="true"/>
          <p:nvPr/>
        </p:nvSpPr>
        <p:spPr>
          <a:xfrm rot="0">
            <a:off x="1652208" y="872507"/>
            <a:ext cx="4637957"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This service is used to due with CRUD funtions for storing product information</a:t>
            </a:r>
          </a:p>
        </p:txBody>
      </p:sp>
      <p:sp>
        <p:nvSpPr>
          <p:cNvPr name="TextBox 25" id="25"/>
          <p:cNvSpPr txBox="true"/>
          <p:nvPr/>
        </p:nvSpPr>
        <p:spPr>
          <a:xfrm rot="0">
            <a:off x="6978243" y="482353"/>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26" id="26"/>
          <p:cNvSpPr txBox="true"/>
          <p:nvPr/>
        </p:nvSpPr>
        <p:spPr>
          <a:xfrm rot="0">
            <a:off x="6988752" y="4056631"/>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27" id="27"/>
          <p:cNvSpPr txBox="true"/>
          <p:nvPr/>
        </p:nvSpPr>
        <p:spPr>
          <a:xfrm rot="0">
            <a:off x="1652208" y="3724741"/>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in file application.java</a:t>
            </a:r>
          </a:p>
        </p:txBody>
      </p:sp>
      <p:sp>
        <p:nvSpPr>
          <p:cNvPr name="TextBox 28" id="28"/>
          <p:cNvSpPr txBox="true"/>
          <p:nvPr/>
        </p:nvSpPr>
        <p:spPr>
          <a:xfrm rot="0">
            <a:off x="1652208" y="4829742"/>
            <a:ext cx="4637957" cy="23052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application.properties</a:t>
            </a:r>
            <a:r>
              <a:rPr lang="en-US" sz="1683" spc="33">
                <a:solidFill>
                  <a:srgbClr val="3D4248"/>
                </a:solidFill>
                <a:latin typeface="Clear Sans Regular"/>
              </a:rPr>
              <a:t>, </a:t>
            </a:r>
            <a:r>
              <a:rPr lang="en-US" sz="1683" spc="33">
                <a:solidFill>
                  <a:srgbClr val="F1630F"/>
                </a:solidFill>
                <a:latin typeface="Clear Sans Regular"/>
              </a:rPr>
              <a:t>application.yml</a:t>
            </a:r>
            <a:r>
              <a:rPr lang="en-US" sz="1683" spc="33">
                <a:solidFill>
                  <a:srgbClr val="3D4248"/>
                </a:solidFill>
                <a:latin typeface="Clear Sans Regular"/>
              </a:rPr>
              <a:t> and </a:t>
            </a:r>
            <a:r>
              <a:rPr lang="en-US" sz="1683" spc="33">
                <a:solidFill>
                  <a:srgbClr val="F1630F"/>
                </a:solidFill>
                <a:latin typeface="Clear Sans Regular"/>
              </a:rPr>
              <a:t>bootstrap.yml </a:t>
            </a:r>
            <a:r>
              <a:rPr lang="en-US" sz="1683" spc="33">
                <a:solidFill>
                  <a:srgbClr val="3D4248"/>
                </a:solidFill>
                <a:latin typeface="Clear Sans Regular"/>
              </a:rPr>
              <a:t>within resources package with configuation like the beside image.</a:t>
            </a:r>
          </a:p>
          <a:p>
            <a:pPr>
              <a:lnSpc>
                <a:spcPts val="2693"/>
              </a:lnSpc>
            </a:pPr>
          </a:p>
          <a:p>
            <a:pPr>
              <a:lnSpc>
                <a:spcPts val="2693"/>
              </a:lnSpc>
            </a:pPr>
            <a:r>
              <a:rPr lang="en-US" sz="1683" spc="33">
                <a:solidFill>
                  <a:srgbClr val="3D4248"/>
                </a:solidFill>
                <a:latin typeface="Clear Sans Regular"/>
              </a:rPr>
              <a:t>As you can see, there is zipkin config for logs and tracing, we will go in detail about this later.</a:t>
            </a:r>
          </a:p>
        </p:txBody>
      </p:sp>
      <p:sp>
        <p:nvSpPr>
          <p:cNvPr name="TextBox 29" id="29"/>
          <p:cNvSpPr txBox="true"/>
          <p:nvPr/>
        </p:nvSpPr>
        <p:spPr>
          <a:xfrm rot="0">
            <a:off x="1652208" y="1798020"/>
            <a:ext cx="4637957" cy="263862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Start new project with dependencies: </a:t>
            </a:r>
          </a:p>
          <a:p>
            <a:pPr>
              <a:lnSpc>
                <a:spcPts val="2693"/>
              </a:lnSpc>
            </a:pPr>
            <a:r>
              <a:rPr lang="en-US" sz="1683" spc="33">
                <a:solidFill>
                  <a:srgbClr val="F1630F"/>
                </a:solidFill>
                <a:latin typeface="Clear Sans Regular"/>
              </a:rPr>
              <a:t>spring-cloud-starter-netflix-eureka-client</a:t>
            </a:r>
          </a:p>
          <a:p>
            <a:pPr>
              <a:lnSpc>
                <a:spcPts val="2693"/>
              </a:lnSpc>
            </a:pPr>
            <a:r>
              <a:rPr lang="en-US" sz="1683" spc="33">
                <a:solidFill>
                  <a:srgbClr val="F1630F"/>
                </a:solidFill>
                <a:latin typeface="Clear Sans Regular"/>
              </a:rPr>
              <a:t>spring-boot-starter-data-jpa</a:t>
            </a:r>
          </a:p>
          <a:p>
            <a:pPr>
              <a:lnSpc>
                <a:spcPts val="2693"/>
              </a:lnSpc>
            </a:pPr>
            <a:r>
              <a:rPr lang="en-US" sz="1683" spc="33">
                <a:solidFill>
                  <a:srgbClr val="F1630F"/>
                </a:solidFill>
                <a:latin typeface="Clear Sans Regular"/>
              </a:rPr>
              <a:t>spring-cloud-starter-sleuth</a:t>
            </a:r>
          </a:p>
          <a:p>
            <a:pPr>
              <a:lnSpc>
                <a:spcPts val="2693"/>
              </a:lnSpc>
            </a:pPr>
            <a:r>
              <a:rPr lang="en-US" sz="1683" spc="33">
                <a:solidFill>
                  <a:srgbClr val="F1630F"/>
                </a:solidFill>
                <a:latin typeface="Clear Sans Regular"/>
              </a:rPr>
              <a:t>spring-cloud-sleuth-zipkin</a:t>
            </a:r>
          </a:p>
          <a:p>
            <a:pPr>
              <a:lnSpc>
                <a:spcPts val="2693"/>
              </a:lnSpc>
            </a:pPr>
          </a:p>
          <a:p>
            <a:pPr>
              <a:lnSpc>
                <a:spcPts val="2693"/>
              </a:lnSpc>
            </a:pPr>
          </a:p>
          <a:p>
            <a:pPr>
              <a:lnSpc>
                <a:spcPts val="2693"/>
              </a:lnSpc>
            </a:pPr>
          </a:p>
        </p:txBody>
      </p:sp>
      <p:sp>
        <p:nvSpPr>
          <p:cNvPr name="TextBox 30" id="30"/>
          <p:cNvSpPr txBox="true"/>
          <p:nvPr/>
        </p:nvSpPr>
        <p:spPr>
          <a:xfrm rot="0">
            <a:off x="12150660" y="4119139"/>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bootstrap.yml</a:t>
            </a:r>
          </a:p>
        </p:txBody>
      </p:sp>
      <p:sp>
        <p:nvSpPr>
          <p:cNvPr name="TextBox 31" id="31"/>
          <p:cNvSpPr txBox="true"/>
          <p:nvPr/>
        </p:nvSpPr>
        <p:spPr>
          <a:xfrm rot="0">
            <a:off x="7065481" y="6904799"/>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application.properties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3178" y="181997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549105" y="2241337"/>
            <a:ext cx="3395839" cy="3676487"/>
          </a:xfrm>
          <a:prstGeom prst="rect">
            <a:avLst/>
          </a:prstGeom>
        </p:spPr>
      </p:pic>
      <p:grpSp>
        <p:nvGrpSpPr>
          <p:cNvPr name="Group 5" id="5"/>
          <p:cNvGrpSpPr/>
          <p:nvPr/>
        </p:nvGrpSpPr>
        <p:grpSpPr>
          <a:xfrm rot="0">
            <a:off x="6305088" y="1819975"/>
            <a:ext cx="174478" cy="17447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7" id="7"/>
          <p:cNvPicPr>
            <a:picLocks noChangeAspect="true"/>
          </p:cNvPicPr>
          <p:nvPr/>
        </p:nvPicPr>
        <p:blipFill>
          <a:blip r:embed="rId3"/>
          <a:srcRect l="0" t="0" r="0" b="0"/>
          <a:stretch>
            <a:fillRect/>
          </a:stretch>
        </p:blipFill>
        <p:spPr>
          <a:xfrm flipH="false" flipV="false" rot="0">
            <a:off x="6479566" y="2241337"/>
            <a:ext cx="5252976" cy="2964098"/>
          </a:xfrm>
          <a:prstGeom prst="rect">
            <a:avLst/>
          </a:prstGeom>
        </p:spPr>
      </p:pic>
      <p:grpSp>
        <p:nvGrpSpPr>
          <p:cNvPr name="Group 8" id="8"/>
          <p:cNvGrpSpPr/>
          <p:nvPr/>
        </p:nvGrpSpPr>
        <p:grpSpPr>
          <a:xfrm rot="0">
            <a:off x="11645303" y="1819975"/>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0" id="10"/>
          <p:cNvPicPr>
            <a:picLocks noChangeAspect="true"/>
          </p:cNvPicPr>
          <p:nvPr/>
        </p:nvPicPr>
        <p:blipFill>
          <a:blip r:embed="rId4"/>
          <a:srcRect l="0" t="0" r="0" b="0"/>
          <a:stretch>
            <a:fillRect/>
          </a:stretch>
        </p:blipFill>
        <p:spPr>
          <a:xfrm flipH="false" flipV="false" rot="0">
            <a:off x="11991231" y="2241337"/>
            <a:ext cx="3859843" cy="2754868"/>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513932" y="6941529"/>
            <a:ext cx="4532467" cy="2137701"/>
          </a:xfrm>
          <a:prstGeom prst="rect">
            <a:avLst/>
          </a:prstGeom>
        </p:spPr>
      </p:pic>
      <p:sp>
        <p:nvSpPr>
          <p:cNvPr name="TextBox 12" id="12"/>
          <p:cNvSpPr txBox="true"/>
          <p:nvPr/>
        </p:nvSpPr>
        <p:spPr>
          <a:xfrm rot="0">
            <a:off x="1028700" y="476429"/>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4.4 Product Service</a:t>
            </a:r>
          </a:p>
        </p:txBody>
      </p:sp>
      <p:sp>
        <p:nvSpPr>
          <p:cNvPr name="TextBox 13" id="1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20.</a:t>
            </a:r>
          </a:p>
        </p:txBody>
      </p:sp>
      <p:sp>
        <p:nvSpPr>
          <p:cNvPr name="TextBox 14" id="14"/>
          <p:cNvSpPr txBox="true"/>
          <p:nvPr/>
        </p:nvSpPr>
        <p:spPr>
          <a:xfrm rot="0">
            <a:off x="1549105"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Add new files like the below tree </a:t>
            </a:r>
          </a:p>
        </p:txBody>
      </p:sp>
      <p:sp>
        <p:nvSpPr>
          <p:cNvPr name="TextBox 15" id="15"/>
          <p:cNvSpPr txBox="true"/>
          <p:nvPr/>
        </p:nvSpPr>
        <p:spPr>
          <a:xfrm rot="0">
            <a:off x="6651016"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ProductEntity</a:t>
            </a:r>
          </a:p>
        </p:txBody>
      </p:sp>
      <p:sp>
        <p:nvSpPr>
          <p:cNvPr name="TextBox 16" id="16"/>
          <p:cNvSpPr txBox="true"/>
          <p:nvPr/>
        </p:nvSpPr>
        <p:spPr>
          <a:xfrm rot="0">
            <a:off x="11991231"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BrandEntity</a:t>
            </a:r>
          </a:p>
        </p:txBody>
      </p:sp>
      <p:grpSp>
        <p:nvGrpSpPr>
          <p:cNvPr name="Group 17" id="17"/>
          <p:cNvGrpSpPr/>
          <p:nvPr/>
        </p:nvGrpSpPr>
        <p:grpSpPr>
          <a:xfrm rot="0">
            <a:off x="1290416" y="6527787"/>
            <a:ext cx="174478" cy="17447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9" id="19"/>
          <p:cNvSpPr txBox="true"/>
          <p:nvPr/>
        </p:nvSpPr>
        <p:spPr>
          <a:xfrm rot="0">
            <a:off x="1636344" y="6474804"/>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ProductBrandEntity</a:t>
            </a:r>
          </a:p>
        </p:txBody>
      </p:sp>
      <p:pic>
        <p:nvPicPr>
          <p:cNvPr name="Picture 20" id="20"/>
          <p:cNvPicPr>
            <a:picLocks noChangeAspect="true"/>
          </p:cNvPicPr>
          <p:nvPr/>
        </p:nvPicPr>
        <p:blipFill>
          <a:blip r:embed="rId6"/>
          <a:srcRect l="0" t="0" r="0" b="0"/>
          <a:stretch>
            <a:fillRect/>
          </a:stretch>
        </p:blipFill>
        <p:spPr>
          <a:xfrm flipH="false" flipV="false" rot="0">
            <a:off x="6707514" y="7068807"/>
            <a:ext cx="10826121" cy="1332699"/>
          </a:xfrm>
          <a:prstGeom prst="rect">
            <a:avLst/>
          </a:prstGeom>
        </p:spPr>
      </p:pic>
      <p:grpSp>
        <p:nvGrpSpPr>
          <p:cNvPr name="Group 21" id="21"/>
          <p:cNvGrpSpPr/>
          <p:nvPr/>
        </p:nvGrpSpPr>
        <p:grpSpPr>
          <a:xfrm rot="0">
            <a:off x="6448826" y="6590294"/>
            <a:ext cx="174478" cy="17447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3" id="23"/>
          <p:cNvSpPr txBox="true"/>
          <p:nvPr/>
        </p:nvSpPr>
        <p:spPr>
          <a:xfrm rot="0">
            <a:off x="6794753" y="653731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ProductRepository</a:t>
            </a:r>
          </a:p>
        </p:txBody>
      </p:sp>
      <p:grpSp>
        <p:nvGrpSpPr>
          <p:cNvPr name="Group 24" id="24"/>
          <p:cNvGrpSpPr/>
          <p:nvPr/>
        </p:nvGrpSpPr>
        <p:grpSpPr>
          <a:xfrm rot="0">
            <a:off x="1203178" y="1209219"/>
            <a:ext cx="174478" cy="174478"/>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6" id="26"/>
          <p:cNvSpPr txBox="true"/>
          <p:nvPr/>
        </p:nvSpPr>
        <p:spPr>
          <a:xfrm rot="0">
            <a:off x="1549105" y="1149772"/>
            <a:ext cx="1451072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We still have to create some response entities such as BrandEntity and ProductBrandEntity to receive data from BrandService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7461" y="937436"/>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583389" y="1725930"/>
            <a:ext cx="13769982" cy="7961368"/>
          </a:xfrm>
          <a:prstGeom prst="rect">
            <a:avLst/>
          </a:prstGeom>
        </p:spPr>
      </p:pic>
      <p:sp>
        <p:nvSpPr>
          <p:cNvPr name="TextBox 5" id="5"/>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4.4 Product Service</a:t>
            </a:r>
          </a:p>
        </p:txBody>
      </p:sp>
      <p:sp>
        <p:nvSpPr>
          <p:cNvPr name="TextBox 6" id="6"/>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21.</a:t>
            </a:r>
          </a:p>
        </p:txBody>
      </p:sp>
      <p:sp>
        <p:nvSpPr>
          <p:cNvPr name="TextBox 7" id="7"/>
          <p:cNvSpPr txBox="true"/>
          <p:nvPr/>
        </p:nvSpPr>
        <p:spPr>
          <a:xfrm rot="0">
            <a:off x="1583389" y="882015"/>
            <a:ext cx="16426288"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Because ProductService is a eureka client like BrandService, so that they will interact with each other by their spring name instead of their port</a:t>
            </a:r>
          </a:p>
        </p:txBody>
      </p:sp>
      <p:grpSp>
        <p:nvGrpSpPr>
          <p:cNvPr name="Group 8" id="8"/>
          <p:cNvGrpSpPr/>
          <p:nvPr/>
        </p:nvGrpSpPr>
        <p:grpSpPr>
          <a:xfrm rot="0">
            <a:off x="1237461" y="1478456"/>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0" id="10"/>
          <p:cNvSpPr txBox="true"/>
          <p:nvPr/>
        </p:nvSpPr>
        <p:spPr>
          <a:xfrm rot="0">
            <a:off x="1583389" y="1423035"/>
            <a:ext cx="16426288"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ProductService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215" y="1049458"/>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600143" y="1296932"/>
            <a:ext cx="12092103" cy="8375201"/>
          </a:xfrm>
          <a:prstGeom prst="rect">
            <a:avLst/>
          </a:prstGeom>
        </p:spPr>
      </p:pic>
      <p:sp>
        <p:nvSpPr>
          <p:cNvPr name="TextBox 5" id="5"/>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4.4 Product Service</a:t>
            </a:r>
          </a:p>
        </p:txBody>
      </p:sp>
      <p:sp>
        <p:nvSpPr>
          <p:cNvPr name="TextBox 6" id="6"/>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22.</a:t>
            </a:r>
          </a:p>
        </p:txBody>
      </p:sp>
      <p:sp>
        <p:nvSpPr>
          <p:cNvPr name="TextBox 7" id="7"/>
          <p:cNvSpPr txBox="true"/>
          <p:nvPr/>
        </p:nvSpPr>
        <p:spPr>
          <a:xfrm rot="0">
            <a:off x="1600143" y="994037"/>
            <a:ext cx="16426288"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ProductController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53533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6642825" y="3779463"/>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09859" y="4348316"/>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340077" y="5317586"/>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309859" y="2051699"/>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0" t="0" r="0" b="0"/>
          <a:stretch>
            <a:fillRect/>
          </a:stretch>
        </p:blipFill>
        <p:spPr>
          <a:xfrm flipH="false" flipV="false" rot="0">
            <a:off x="11891971" y="4240092"/>
            <a:ext cx="4852285" cy="2007297"/>
          </a:xfrm>
          <a:prstGeom prst="rect">
            <a:avLst/>
          </a:prstGeom>
        </p:spPr>
      </p:pic>
      <p:grpSp>
        <p:nvGrpSpPr>
          <p:cNvPr name="Group 15" id="15"/>
          <p:cNvGrpSpPr/>
          <p:nvPr/>
        </p:nvGrpSpPr>
        <p:grpSpPr>
          <a:xfrm rot="0">
            <a:off x="11804732" y="3841970"/>
            <a:ext cx="174478" cy="17447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7" id="17"/>
          <p:cNvPicPr>
            <a:picLocks noChangeAspect="true"/>
          </p:cNvPicPr>
          <p:nvPr/>
        </p:nvPicPr>
        <p:blipFill>
          <a:blip r:embed="rId3"/>
          <a:srcRect l="0" t="0" r="27503" b="0"/>
          <a:stretch>
            <a:fillRect/>
          </a:stretch>
        </p:blipFill>
        <p:spPr>
          <a:xfrm flipH="false" flipV="false" rot="0">
            <a:off x="6726286" y="7100982"/>
            <a:ext cx="9597162" cy="2536702"/>
          </a:xfrm>
          <a:prstGeom prst="rect">
            <a:avLst/>
          </a:prstGeom>
        </p:spPr>
      </p:pic>
      <p:grpSp>
        <p:nvGrpSpPr>
          <p:cNvPr name="Group 18" id="18"/>
          <p:cNvGrpSpPr/>
          <p:nvPr/>
        </p:nvGrpSpPr>
        <p:grpSpPr>
          <a:xfrm rot="0">
            <a:off x="6719554" y="6727245"/>
            <a:ext cx="174478" cy="17447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20" id="20"/>
          <p:cNvPicPr>
            <a:picLocks noChangeAspect="true"/>
          </p:cNvPicPr>
          <p:nvPr/>
        </p:nvPicPr>
        <p:blipFill>
          <a:blip r:embed="rId4"/>
          <a:srcRect l="1185" t="0" r="1185" b="15947"/>
          <a:stretch>
            <a:fillRect/>
          </a:stretch>
        </p:blipFill>
        <p:spPr>
          <a:xfrm flipH="false" flipV="false" rot="0">
            <a:off x="6978243" y="828331"/>
            <a:ext cx="9589329" cy="2774324"/>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0">
            <a:off x="6978243" y="4143675"/>
            <a:ext cx="4048398" cy="2235312"/>
          </a:xfrm>
          <a:prstGeom prst="rect">
            <a:avLst/>
          </a:prstGeom>
        </p:spPr>
      </p:pic>
      <p:sp>
        <p:nvSpPr>
          <p:cNvPr name="TextBox 22" id="22"/>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a:t>
            </a:r>
          </a:p>
        </p:txBody>
      </p:sp>
      <p:sp>
        <p:nvSpPr>
          <p:cNvPr name="TextBox 23" id="2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23.</a:t>
            </a:r>
          </a:p>
        </p:txBody>
      </p:sp>
      <p:sp>
        <p:nvSpPr>
          <p:cNvPr name="TextBox 24" id="24"/>
          <p:cNvSpPr txBox="true"/>
          <p:nvPr/>
        </p:nvSpPr>
        <p:spPr>
          <a:xfrm rot="0">
            <a:off x="1652208" y="872507"/>
            <a:ext cx="4637957" cy="987254"/>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This service is used to due with CRUD funtions for ordering product. It uses kafka to</a:t>
            </a:r>
          </a:p>
          <a:p>
            <a:pPr>
              <a:lnSpc>
                <a:spcPts val="2693"/>
              </a:lnSpc>
            </a:pPr>
            <a:r>
              <a:rPr lang="en-US" sz="1683" spc="33">
                <a:solidFill>
                  <a:srgbClr val="3D4248"/>
                </a:solidFill>
                <a:latin typeface="Clear Sans Regular"/>
              </a:rPr>
              <a:t>get requests</a:t>
            </a:r>
          </a:p>
        </p:txBody>
      </p:sp>
      <p:sp>
        <p:nvSpPr>
          <p:cNvPr name="TextBox 25" id="25"/>
          <p:cNvSpPr txBox="true"/>
          <p:nvPr/>
        </p:nvSpPr>
        <p:spPr>
          <a:xfrm rot="0">
            <a:off x="6978243" y="482353"/>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26" id="26"/>
          <p:cNvSpPr txBox="true"/>
          <p:nvPr/>
        </p:nvSpPr>
        <p:spPr>
          <a:xfrm rot="0">
            <a:off x="6988752" y="3726480"/>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27" id="27"/>
          <p:cNvSpPr txBox="true"/>
          <p:nvPr/>
        </p:nvSpPr>
        <p:spPr>
          <a:xfrm rot="0">
            <a:off x="1652208" y="4222481"/>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in file application.java</a:t>
            </a:r>
          </a:p>
        </p:txBody>
      </p:sp>
      <p:sp>
        <p:nvSpPr>
          <p:cNvPr name="TextBox 28" id="28"/>
          <p:cNvSpPr txBox="true"/>
          <p:nvPr/>
        </p:nvSpPr>
        <p:spPr>
          <a:xfrm rot="0">
            <a:off x="1682426" y="5260436"/>
            <a:ext cx="4637957" cy="23052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application.properties</a:t>
            </a:r>
            <a:r>
              <a:rPr lang="en-US" sz="1683" spc="33">
                <a:solidFill>
                  <a:srgbClr val="3D4248"/>
                </a:solidFill>
                <a:latin typeface="Clear Sans Regular"/>
              </a:rPr>
              <a:t>, </a:t>
            </a:r>
            <a:r>
              <a:rPr lang="en-US" sz="1683" spc="33">
                <a:solidFill>
                  <a:srgbClr val="F1630F"/>
                </a:solidFill>
                <a:latin typeface="Clear Sans Regular"/>
              </a:rPr>
              <a:t>application.yml</a:t>
            </a:r>
            <a:r>
              <a:rPr lang="en-US" sz="1683" spc="33">
                <a:solidFill>
                  <a:srgbClr val="3D4248"/>
                </a:solidFill>
                <a:latin typeface="Clear Sans Regular"/>
              </a:rPr>
              <a:t> and </a:t>
            </a:r>
            <a:r>
              <a:rPr lang="en-US" sz="1683" spc="33">
                <a:solidFill>
                  <a:srgbClr val="F1630F"/>
                </a:solidFill>
                <a:latin typeface="Clear Sans Regular"/>
              </a:rPr>
              <a:t>bootstrap.yml </a:t>
            </a:r>
            <a:r>
              <a:rPr lang="en-US" sz="1683" spc="33">
                <a:solidFill>
                  <a:srgbClr val="3D4248"/>
                </a:solidFill>
                <a:latin typeface="Clear Sans Regular"/>
              </a:rPr>
              <a:t>within resources package with configuation like the beside image.</a:t>
            </a:r>
          </a:p>
          <a:p>
            <a:pPr>
              <a:lnSpc>
                <a:spcPts val="2693"/>
              </a:lnSpc>
            </a:pPr>
          </a:p>
          <a:p>
            <a:pPr>
              <a:lnSpc>
                <a:spcPts val="2693"/>
              </a:lnSpc>
            </a:pPr>
            <a:r>
              <a:rPr lang="en-US" sz="1683" spc="33">
                <a:solidFill>
                  <a:srgbClr val="3D4248"/>
                </a:solidFill>
                <a:latin typeface="Clear Sans Regular"/>
              </a:rPr>
              <a:t>As you can see, there is zipkin config for logs and tracing, we will go in detail about this later.</a:t>
            </a:r>
          </a:p>
        </p:txBody>
      </p:sp>
      <p:sp>
        <p:nvSpPr>
          <p:cNvPr name="TextBox 29" id="29"/>
          <p:cNvSpPr txBox="true"/>
          <p:nvPr/>
        </p:nvSpPr>
        <p:spPr>
          <a:xfrm rot="0">
            <a:off x="1630144" y="2004660"/>
            <a:ext cx="4400173" cy="3138840"/>
          </a:xfrm>
          <a:prstGeom prst="rect">
            <a:avLst/>
          </a:prstGeom>
        </p:spPr>
        <p:txBody>
          <a:bodyPr anchor="t" rtlCol="false" tIns="0" lIns="0" bIns="0" rIns="0">
            <a:spAutoFit/>
          </a:bodyPr>
          <a:lstStyle/>
          <a:p>
            <a:pPr>
              <a:lnSpc>
                <a:spcPts val="2555"/>
              </a:lnSpc>
            </a:pPr>
            <a:r>
              <a:rPr lang="en-US" sz="1597" spc="31">
                <a:solidFill>
                  <a:srgbClr val="3D4248"/>
                </a:solidFill>
                <a:latin typeface="Clear Sans Regular"/>
              </a:rPr>
              <a:t>Start new project with dependencies: </a:t>
            </a:r>
          </a:p>
          <a:p>
            <a:pPr>
              <a:lnSpc>
                <a:spcPts val="2555"/>
              </a:lnSpc>
            </a:pPr>
            <a:r>
              <a:rPr lang="en-US" sz="1597" spc="31">
                <a:solidFill>
                  <a:srgbClr val="F1630F"/>
                </a:solidFill>
                <a:latin typeface="Clear Sans Regular"/>
              </a:rPr>
              <a:t>spring-cloud-starter-netflix-eureka-client</a:t>
            </a:r>
          </a:p>
          <a:p>
            <a:pPr>
              <a:lnSpc>
                <a:spcPts val="2555"/>
              </a:lnSpc>
            </a:pPr>
            <a:r>
              <a:rPr lang="en-US" sz="1597" spc="31">
                <a:solidFill>
                  <a:srgbClr val="F1630F"/>
                </a:solidFill>
                <a:latin typeface="Clear Sans Regular"/>
              </a:rPr>
              <a:t>spring-boot-starter-data-jpa</a:t>
            </a:r>
          </a:p>
          <a:p>
            <a:pPr>
              <a:lnSpc>
                <a:spcPts val="2555"/>
              </a:lnSpc>
            </a:pPr>
            <a:r>
              <a:rPr lang="en-US" sz="1597" spc="31">
                <a:solidFill>
                  <a:srgbClr val="F1630F"/>
                </a:solidFill>
                <a:latin typeface="Clear Sans Regular"/>
              </a:rPr>
              <a:t>spring-cloud-starter-sleuth</a:t>
            </a:r>
          </a:p>
          <a:p>
            <a:pPr>
              <a:lnSpc>
                <a:spcPts val="2555"/>
              </a:lnSpc>
            </a:pPr>
            <a:r>
              <a:rPr lang="en-US" sz="1597" spc="31">
                <a:solidFill>
                  <a:srgbClr val="F1630F"/>
                </a:solidFill>
                <a:latin typeface="Clear Sans Regular"/>
              </a:rPr>
              <a:t>spring-cloud-sleuth-zipkin</a:t>
            </a:r>
          </a:p>
          <a:p>
            <a:pPr>
              <a:lnSpc>
                <a:spcPts val="2555"/>
              </a:lnSpc>
            </a:pPr>
            <a:r>
              <a:rPr lang="en-US" sz="1597" spc="31">
                <a:solidFill>
                  <a:srgbClr val="F1630F"/>
                </a:solidFill>
                <a:latin typeface="Clear Sans Regular"/>
              </a:rPr>
              <a:t>spring-kafka</a:t>
            </a:r>
          </a:p>
          <a:p>
            <a:pPr>
              <a:lnSpc>
                <a:spcPts val="2555"/>
              </a:lnSpc>
            </a:pPr>
          </a:p>
          <a:p>
            <a:pPr>
              <a:lnSpc>
                <a:spcPts val="2555"/>
              </a:lnSpc>
            </a:pPr>
          </a:p>
          <a:p>
            <a:pPr>
              <a:lnSpc>
                <a:spcPts val="2555"/>
              </a:lnSpc>
            </a:pPr>
          </a:p>
          <a:p>
            <a:pPr>
              <a:lnSpc>
                <a:spcPts val="2555"/>
              </a:lnSpc>
            </a:pPr>
          </a:p>
        </p:txBody>
      </p:sp>
      <p:sp>
        <p:nvSpPr>
          <p:cNvPr name="TextBox 30" id="30"/>
          <p:cNvSpPr txBox="true"/>
          <p:nvPr/>
        </p:nvSpPr>
        <p:spPr>
          <a:xfrm rot="0">
            <a:off x="12150660" y="3788988"/>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bootstrap.yml</a:t>
            </a:r>
          </a:p>
        </p:txBody>
      </p:sp>
      <p:sp>
        <p:nvSpPr>
          <p:cNvPr name="TextBox 31" id="31"/>
          <p:cNvSpPr txBox="true"/>
          <p:nvPr/>
        </p:nvSpPr>
        <p:spPr>
          <a:xfrm rot="0">
            <a:off x="7065481" y="6674262"/>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application.properties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3178" y="181997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114819" y="181997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1645303" y="1819975"/>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203178" y="941461"/>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0" id="10"/>
          <p:cNvPicPr>
            <a:picLocks noChangeAspect="true"/>
          </p:cNvPicPr>
          <p:nvPr/>
        </p:nvPicPr>
        <p:blipFill>
          <a:blip r:embed="rId2"/>
          <a:srcRect l="0" t="0" r="0" b="0"/>
          <a:stretch>
            <a:fillRect/>
          </a:stretch>
        </p:blipFill>
        <p:spPr>
          <a:xfrm flipH="false" flipV="false" rot="0">
            <a:off x="1549105" y="2069887"/>
            <a:ext cx="3937083" cy="7541028"/>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0">
            <a:off x="6114819" y="2241337"/>
            <a:ext cx="5462065" cy="3217868"/>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0">
            <a:off x="11732542" y="2241337"/>
            <a:ext cx="5118264" cy="2972265"/>
          </a:xfrm>
          <a:prstGeom prst="rect">
            <a:avLst/>
          </a:prstGeom>
        </p:spPr>
      </p:pic>
      <p:grpSp>
        <p:nvGrpSpPr>
          <p:cNvPr name="Group 13" id="13"/>
          <p:cNvGrpSpPr/>
          <p:nvPr/>
        </p:nvGrpSpPr>
        <p:grpSpPr>
          <a:xfrm rot="0">
            <a:off x="6114819" y="5619069"/>
            <a:ext cx="174478" cy="174478"/>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5" id="15"/>
          <p:cNvGrpSpPr/>
          <p:nvPr/>
        </p:nvGrpSpPr>
        <p:grpSpPr>
          <a:xfrm rot="0">
            <a:off x="11645303" y="5619069"/>
            <a:ext cx="174478" cy="17447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7" id="17"/>
          <p:cNvPicPr>
            <a:picLocks noChangeAspect="true"/>
          </p:cNvPicPr>
          <p:nvPr/>
        </p:nvPicPr>
        <p:blipFill>
          <a:blip r:embed="rId5"/>
          <a:srcRect l="0" t="0" r="0" b="0"/>
          <a:stretch>
            <a:fillRect/>
          </a:stretch>
        </p:blipFill>
        <p:spPr>
          <a:xfrm flipH="false" flipV="false" rot="0">
            <a:off x="6289296" y="5964232"/>
            <a:ext cx="4091913" cy="2646814"/>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11732542" y="5868982"/>
            <a:ext cx="3845315" cy="2979385"/>
          </a:xfrm>
          <a:prstGeom prst="rect">
            <a:avLst/>
          </a:prstGeom>
        </p:spPr>
      </p:pic>
      <p:sp>
        <p:nvSpPr>
          <p:cNvPr name="TextBox 19" id="19"/>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a:t>
            </a:r>
          </a:p>
        </p:txBody>
      </p:sp>
      <p:sp>
        <p:nvSpPr>
          <p:cNvPr name="TextBox 20" id="20"/>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24.</a:t>
            </a:r>
          </a:p>
        </p:txBody>
      </p:sp>
      <p:sp>
        <p:nvSpPr>
          <p:cNvPr name="TextBox 21" id="21"/>
          <p:cNvSpPr txBox="true"/>
          <p:nvPr/>
        </p:nvSpPr>
        <p:spPr>
          <a:xfrm rot="0">
            <a:off x="1549105"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Add new files like the below tree</a:t>
            </a:r>
          </a:p>
        </p:txBody>
      </p:sp>
      <p:sp>
        <p:nvSpPr>
          <p:cNvPr name="TextBox 22" id="22"/>
          <p:cNvSpPr txBox="true"/>
          <p:nvPr/>
        </p:nvSpPr>
        <p:spPr>
          <a:xfrm rot="0">
            <a:off x="6460746"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OrderEntity</a:t>
            </a:r>
          </a:p>
        </p:txBody>
      </p:sp>
      <p:sp>
        <p:nvSpPr>
          <p:cNvPr name="TextBox 23" id="23"/>
          <p:cNvSpPr txBox="true"/>
          <p:nvPr/>
        </p:nvSpPr>
        <p:spPr>
          <a:xfrm rot="0">
            <a:off x="11991231"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PaidOrderServerErrorEntity</a:t>
            </a:r>
          </a:p>
        </p:txBody>
      </p:sp>
      <p:sp>
        <p:nvSpPr>
          <p:cNvPr name="TextBox 24" id="24"/>
          <p:cNvSpPr txBox="true"/>
          <p:nvPr/>
        </p:nvSpPr>
        <p:spPr>
          <a:xfrm rot="0">
            <a:off x="1549105" y="921172"/>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We still have to create some response entities such as ProductEntity, BrandEntity, ProductBrandEntity to receive data from ProductService</a:t>
            </a:r>
          </a:p>
        </p:txBody>
      </p:sp>
      <p:sp>
        <p:nvSpPr>
          <p:cNvPr name="TextBox 25" id="25"/>
          <p:cNvSpPr txBox="true"/>
          <p:nvPr/>
        </p:nvSpPr>
        <p:spPr>
          <a:xfrm rot="0">
            <a:off x="6460746" y="5566087"/>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BrandEntity</a:t>
            </a:r>
          </a:p>
        </p:txBody>
      </p:sp>
      <p:sp>
        <p:nvSpPr>
          <p:cNvPr name="TextBox 26" id="26"/>
          <p:cNvSpPr txBox="true"/>
          <p:nvPr/>
        </p:nvSpPr>
        <p:spPr>
          <a:xfrm rot="0">
            <a:off x="11991231" y="5566087"/>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ProductEntity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5422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381123" y="1248873"/>
            <a:ext cx="15256185" cy="8188497"/>
          </a:xfrm>
          <a:prstGeom prst="rect">
            <a:avLst/>
          </a:prstGeom>
        </p:spPr>
      </p:pic>
      <p:sp>
        <p:nvSpPr>
          <p:cNvPr name="TextBox 5" id="5"/>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 - Kafka config</a:t>
            </a:r>
          </a:p>
        </p:txBody>
      </p:sp>
      <p:sp>
        <p:nvSpPr>
          <p:cNvPr name="TextBox 6" id="6"/>
          <p:cNvSpPr txBox="true"/>
          <p:nvPr/>
        </p:nvSpPr>
        <p:spPr>
          <a:xfrm rot="0">
            <a:off x="91142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25.</a:t>
            </a:r>
          </a:p>
        </p:txBody>
      </p:sp>
      <p:sp>
        <p:nvSpPr>
          <p:cNvPr name="TextBox 7" id="7"/>
          <p:cNvSpPr txBox="true"/>
          <p:nvPr/>
        </p:nvSpPr>
        <p:spPr>
          <a:xfrm rot="0">
            <a:off x="1381123" y="78754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KafkaConsumerConfig</a:t>
            </a:r>
          </a:p>
          <a:p>
            <a:pPr>
              <a:lnSpc>
                <a:spcPts val="231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5422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203178" y="1190625"/>
            <a:ext cx="14488324" cy="7888605"/>
          </a:xfrm>
          <a:prstGeom prst="rect">
            <a:avLst/>
          </a:prstGeom>
        </p:spPr>
      </p:pic>
      <p:sp>
        <p:nvSpPr>
          <p:cNvPr name="TextBox 5" id="5"/>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 - Kafka config</a:t>
            </a:r>
          </a:p>
        </p:txBody>
      </p:sp>
      <p:sp>
        <p:nvSpPr>
          <p:cNvPr name="TextBox 6" id="6"/>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26.</a:t>
            </a:r>
          </a:p>
        </p:txBody>
      </p:sp>
      <p:sp>
        <p:nvSpPr>
          <p:cNvPr name="TextBox 7" id="7"/>
          <p:cNvSpPr txBox="true"/>
          <p:nvPr/>
        </p:nvSpPr>
        <p:spPr>
          <a:xfrm rot="0">
            <a:off x="1381123" y="78754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KafkaProducerConfiguration</a:t>
            </a:r>
          </a:p>
          <a:p>
            <a:pPr>
              <a:lnSpc>
                <a:spcPts val="231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3329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6363" b="0"/>
          <a:stretch>
            <a:fillRect/>
          </a:stretch>
        </p:blipFill>
        <p:spPr>
          <a:xfrm flipH="false" flipV="false" rot="0">
            <a:off x="1381123" y="1385078"/>
            <a:ext cx="7514197" cy="300568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144000" y="1256177"/>
            <a:ext cx="8428789" cy="8360263"/>
          </a:xfrm>
          <a:prstGeom prst="rect">
            <a:avLst/>
          </a:prstGeom>
        </p:spPr>
      </p:pic>
      <p:sp>
        <p:nvSpPr>
          <p:cNvPr name="TextBox 6" id="6"/>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 - Kafka config</a:t>
            </a:r>
          </a:p>
        </p:txBody>
      </p:sp>
      <p:sp>
        <p:nvSpPr>
          <p:cNvPr name="TextBox 7" id="7"/>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27.</a:t>
            </a:r>
          </a:p>
        </p:txBody>
      </p:sp>
      <p:sp>
        <p:nvSpPr>
          <p:cNvPr name="TextBox 8" id="8"/>
          <p:cNvSpPr txBox="true"/>
          <p:nvPr/>
        </p:nvSpPr>
        <p:spPr>
          <a:xfrm rot="0">
            <a:off x="1381123" y="96661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KafkaConstants</a:t>
            </a:r>
          </a:p>
          <a:p>
            <a:pPr>
              <a:lnSpc>
                <a:spcPts val="2310"/>
              </a:lnSpc>
            </a:pPr>
          </a:p>
        </p:txBody>
      </p:sp>
      <p:grpSp>
        <p:nvGrpSpPr>
          <p:cNvPr name="Group 9" id="9"/>
          <p:cNvGrpSpPr/>
          <p:nvPr/>
        </p:nvGrpSpPr>
        <p:grpSpPr>
          <a:xfrm rot="0">
            <a:off x="9144000" y="1033292"/>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9496423" y="953282"/>
            <a:ext cx="1451072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KafkaListener</a:t>
            </a:r>
          </a:p>
        </p:txBody>
      </p:sp>
      <p:grpSp>
        <p:nvGrpSpPr>
          <p:cNvPr name="Group 12" id="12"/>
          <p:cNvGrpSpPr/>
          <p:nvPr/>
        </p:nvGrpSpPr>
        <p:grpSpPr>
          <a:xfrm rot="0">
            <a:off x="1115939" y="4787468"/>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424306" y="4712997"/>
            <a:ext cx="7439077"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The listener will listen to kafka topic, it will be notified and reiceived data whenever new data coming to kafka topic</a:t>
            </a:r>
          </a:p>
        </p:txBody>
      </p:sp>
      <p:grpSp>
        <p:nvGrpSpPr>
          <p:cNvPr name="Group 15" id="15"/>
          <p:cNvGrpSpPr/>
          <p:nvPr/>
        </p:nvGrpSpPr>
        <p:grpSpPr>
          <a:xfrm rot="0">
            <a:off x="1147875" y="5795213"/>
            <a:ext cx="174478" cy="17447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1456243" y="5804738"/>
            <a:ext cx="7439077" cy="8743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If the order has not been paid, it will be saved to order_product table in database, else it will be sent to another service for processing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514572" y="1451512"/>
            <a:ext cx="179070" cy="17907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1514572" y="3476358"/>
            <a:ext cx="179070" cy="17907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514572" y="5861418"/>
            <a:ext cx="179070" cy="179070"/>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8" id="8"/>
          <p:cNvPicPr>
            <a:picLocks noChangeAspect="true"/>
          </p:cNvPicPr>
          <p:nvPr/>
        </p:nvPicPr>
        <p:blipFill>
          <a:blip r:embed="rId2"/>
          <a:srcRect l="0" t="5938" r="0" b="5938"/>
          <a:stretch>
            <a:fillRect/>
          </a:stretch>
        </p:blipFill>
        <p:spPr>
          <a:xfrm flipH="false" flipV="false" rot="0">
            <a:off x="6885783" y="1451512"/>
            <a:ext cx="11215710" cy="6347928"/>
          </a:xfrm>
          <a:prstGeom prst="rect">
            <a:avLst/>
          </a:prstGeom>
        </p:spPr>
      </p:pic>
      <p:sp>
        <p:nvSpPr>
          <p:cNvPr name="TextBox 9" id="9"/>
          <p:cNvSpPr txBox="true"/>
          <p:nvPr/>
        </p:nvSpPr>
        <p:spPr>
          <a:xfrm rot="0">
            <a:off x="1028700" y="542766"/>
            <a:ext cx="3961159" cy="485934"/>
          </a:xfrm>
          <a:prstGeom prst="rect">
            <a:avLst/>
          </a:prstGeom>
        </p:spPr>
        <p:txBody>
          <a:bodyPr anchor="t" rtlCol="false" tIns="0" lIns="0" bIns="0" rIns="0">
            <a:spAutoFit/>
          </a:bodyPr>
          <a:lstStyle/>
          <a:p>
            <a:pPr marL="730791" indent="-365396" lvl="1">
              <a:lnSpc>
                <a:spcPts val="3723"/>
              </a:lnSpc>
              <a:buFont typeface="Arial"/>
              <a:buChar char="•"/>
            </a:pPr>
            <a:r>
              <a:rPr lang="en-US" sz="3384" spc="-101">
                <a:solidFill>
                  <a:srgbClr val="3D4248"/>
                </a:solidFill>
                <a:latin typeface="Clear Sans Regular"/>
              </a:rPr>
              <a:t>Overview</a:t>
            </a:r>
          </a:p>
        </p:txBody>
      </p:sp>
      <p:sp>
        <p:nvSpPr>
          <p:cNvPr name="TextBox 10" id="10"/>
          <p:cNvSpPr txBox="true"/>
          <p:nvPr/>
        </p:nvSpPr>
        <p:spPr>
          <a:xfrm rot="0">
            <a:off x="1028700"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03.</a:t>
            </a:r>
          </a:p>
        </p:txBody>
      </p:sp>
      <p:sp>
        <p:nvSpPr>
          <p:cNvPr name="TextBox 11" id="11"/>
          <p:cNvSpPr txBox="true"/>
          <p:nvPr/>
        </p:nvSpPr>
        <p:spPr>
          <a:xfrm rot="0">
            <a:off x="1843743" y="1308637"/>
            <a:ext cx="5042041" cy="14230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Nowadays, the technology is developing so quickly and the size of each product grows constantly. So it is hard to maintain as well as to develop it.</a:t>
            </a:r>
          </a:p>
        </p:txBody>
      </p:sp>
      <p:sp>
        <p:nvSpPr>
          <p:cNvPr name="TextBox 12" id="12"/>
          <p:cNvSpPr txBox="true"/>
          <p:nvPr/>
        </p:nvSpPr>
        <p:spPr>
          <a:xfrm rot="0">
            <a:off x="1843743" y="3333483"/>
            <a:ext cx="4924761"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Because of that lack of developing large product, the microservices architectural comes in to solve it. In </a:t>
            </a:r>
            <a:r>
              <a:rPr lang="en-US" sz="1800" spc="36">
                <a:solidFill>
                  <a:srgbClr val="F1630F"/>
                </a:solidFill>
                <a:latin typeface="Clear Sans Regular"/>
              </a:rPr>
              <a:t>microservices</a:t>
            </a:r>
            <a:r>
              <a:rPr lang="en-US" sz="1800" spc="36">
                <a:solidFill>
                  <a:srgbClr val="3D4248"/>
                </a:solidFill>
                <a:latin typeface="Clear Sans Regular"/>
              </a:rPr>
              <a:t>, application code is delivered in small, manageable pieces, independent of others.</a:t>
            </a:r>
          </a:p>
        </p:txBody>
      </p:sp>
      <p:sp>
        <p:nvSpPr>
          <p:cNvPr name="TextBox 13" id="13"/>
          <p:cNvSpPr txBox="true"/>
          <p:nvPr/>
        </p:nvSpPr>
        <p:spPr>
          <a:xfrm rot="0">
            <a:off x="1843743" y="5718543"/>
            <a:ext cx="4706956" cy="1061085"/>
          </a:xfrm>
          <a:prstGeom prst="rect">
            <a:avLst/>
          </a:prstGeom>
        </p:spPr>
        <p:txBody>
          <a:bodyPr anchor="t" rtlCol="false" tIns="0" lIns="0" bIns="0" rIns="0">
            <a:spAutoFit/>
          </a:bodyPr>
          <a:lstStyle/>
          <a:p>
            <a:pPr>
              <a:lnSpc>
                <a:spcPts val="2880"/>
              </a:lnSpc>
            </a:pPr>
            <a:r>
              <a:rPr lang="en-US" sz="1800" spc="36">
                <a:solidFill>
                  <a:srgbClr val="000000"/>
                </a:solidFill>
                <a:latin typeface="Clear Sans Regular"/>
              </a:rPr>
              <a:t>Spring also provides lots of supports by </a:t>
            </a:r>
            <a:r>
              <a:rPr lang="en-US" sz="1800" spc="36">
                <a:solidFill>
                  <a:srgbClr val="F1630F"/>
                </a:solidFill>
                <a:latin typeface="Clear Sans Regular"/>
              </a:rPr>
              <a:t>Spring cloud</a:t>
            </a:r>
            <a:r>
              <a:rPr lang="en-US" sz="1800" spc="36">
                <a:solidFill>
                  <a:srgbClr val="000000"/>
                </a:solidFill>
                <a:latin typeface="Clear Sans Regular"/>
              </a:rPr>
              <a:t> which help us develop </a:t>
            </a:r>
            <a:r>
              <a:rPr lang="en-US" sz="1800" spc="36">
                <a:solidFill>
                  <a:srgbClr val="F1630F"/>
                </a:solidFill>
                <a:latin typeface="Clear Sans Regular"/>
              </a:rPr>
              <a:t>microserivces </a:t>
            </a:r>
            <a:r>
              <a:rPr lang="en-US" sz="1800" spc="36">
                <a:solidFill>
                  <a:srgbClr val="000000"/>
                </a:solidFill>
                <a:latin typeface="Clear Sans Regular"/>
              </a:rPr>
              <a:t>more easily.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67851"/>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4" id="4"/>
          <p:cNvSpPr txBox="true"/>
          <p:nvPr/>
        </p:nvSpPr>
        <p:spPr>
          <a:xfrm rot="0">
            <a:off x="1381123" y="1201176"/>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OrderRepository</a:t>
            </a:r>
          </a:p>
          <a:p>
            <a:pPr>
              <a:lnSpc>
                <a:spcPts val="2310"/>
              </a:lnSpc>
            </a:pPr>
          </a:p>
        </p:txBody>
      </p:sp>
      <p:pic>
        <p:nvPicPr>
          <p:cNvPr name="Picture 5" id="5"/>
          <p:cNvPicPr>
            <a:picLocks noChangeAspect="true"/>
          </p:cNvPicPr>
          <p:nvPr/>
        </p:nvPicPr>
        <p:blipFill>
          <a:blip r:embed="rId2"/>
          <a:srcRect l="0" t="2996" r="0" b="0"/>
          <a:stretch>
            <a:fillRect/>
          </a:stretch>
        </p:blipFill>
        <p:spPr>
          <a:xfrm flipH="false" flipV="false" rot="0">
            <a:off x="1381123" y="1595988"/>
            <a:ext cx="11476131" cy="2169289"/>
          </a:xfrm>
          <a:prstGeom prst="rect">
            <a:avLst/>
          </a:prstGeom>
        </p:spPr>
      </p:pic>
      <p:grpSp>
        <p:nvGrpSpPr>
          <p:cNvPr name="Group 6" id="6"/>
          <p:cNvGrpSpPr/>
          <p:nvPr/>
        </p:nvGrpSpPr>
        <p:grpSpPr>
          <a:xfrm rot="0">
            <a:off x="1115939" y="4251217"/>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8" id="8"/>
          <p:cNvPicPr>
            <a:picLocks noChangeAspect="true"/>
          </p:cNvPicPr>
          <p:nvPr/>
        </p:nvPicPr>
        <p:blipFill>
          <a:blip r:embed="rId3"/>
          <a:srcRect l="0" t="0" r="0" b="0"/>
          <a:stretch>
            <a:fillRect/>
          </a:stretch>
        </p:blipFill>
        <p:spPr>
          <a:xfrm flipH="false" flipV="false" rot="0">
            <a:off x="1381123" y="4602255"/>
            <a:ext cx="11316947" cy="1082491"/>
          </a:xfrm>
          <a:prstGeom prst="rect">
            <a:avLst/>
          </a:prstGeom>
        </p:spPr>
      </p:pic>
      <p:sp>
        <p:nvSpPr>
          <p:cNvPr name="TextBox 9" id="9"/>
          <p:cNvSpPr txBox="true"/>
          <p:nvPr/>
        </p:nvSpPr>
        <p:spPr>
          <a:xfrm rot="0">
            <a:off x="911421" y="52218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a:t>
            </a:r>
          </a:p>
        </p:txBody>
      </p:sp>
      <p:sp>
        <p:nvSpPr>
          <p:cNvPr name="TextBox 10" id="10"/>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28.</a:t>
            </a:r>
          </a:p>
        </p:txBody>
      </p:sp>
      <p:sp>
        <p:nvSpPr>
          <p:cNvPr name="TextBox 11" id="11"/>
          <p:cNvSpPr txBox="true"/>
          <p:nvPr/>
        </p:nvSpPr>
        <p:spPr>
          <a:xfrm rot="0">
            <a:off x="1468362" y="4184542"/>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PaidOrderErrorRepository</a:t>
            </a:r>
          </a:p>
          <a:p>
            <a:pPr>
              <a:lnSpc>
                <a:spcPts val="231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4135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381123" y="1028700"/>
            <a:ext cx="9707822" cy="8629175"/>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047244" y="1028700"/>
            <a:ext cx="8240756" cy="2935064"/>
          </a:xfrm>
          <a:prstGeom prst="rect">
            <a:avLst/>
          </a:prstGeom>
        </p:spPr>
      </p:pic>
      <p:sp>
        <p:nvSpPr>
          <p:cNvPr name="TextBox 6" id="6"/>
          <p:cNvSpPr txBox="true"/>
          <p:nvPr/>
        </p:nvSpPr>
        <p:spPr>
          <a:xfrm rot="0">
            <a:off x="1381123" y="67467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OrderService</a:t>
            </a:r>
          </a:p>
          <a:p>
            <a:pPr>
              <a:lnSpc>
                <a:spcPts val="2310"/>
              </a:lnSpc>
            </a:pPr>
          </a:p>
        </p:txBody>
      </p:sp>
      <p:sp>
        <p:nvSpPr>
          <p:cNvPr name="TextBox 7" id="7"/>
          <p:cNvSpPr txBox="true"/>
          <p:nvPr/>
        </p:nvSpPr>
        <p:spPr>
          <a:xfrm rot="0">
            <a:off x="911421" y="87450"/>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a:t>
            </a:r>
          </a:p>
        </p:txBody>
      </p:sp>
      <p:sp>
        <p:nvSpPr>
          <p:cNvPr name="TextBox 8" id="8"/>
          <p:cNvSpPr txBox="true"/>
          <p:nvPr/>
        </p:nvSpPr>
        <p:spPr>
          <a:xfrm rot="0">
            <a:off x="710370" y="938974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4135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3344" b="0"/>
          <a:stretch>
            <a:fillRect/>
          </a:stretch>
        </p:blipFill>
        <p:spPr>
          <a:xfrm flipH="false" flipV="false" rot="0">
            <a:off x="1381123" y="1028700"/>
            <a:ext cx="6304076" cy="192019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7772438" y="1028700"/>
            <a:ext cx="10715712" cy="8878076"/>
          </a:xfrm>
          <a:prstGeom prst="rect">
            <a:avLst/>
          </a:prstGeom>
        </p:spPr>
      </p:pic>
      <p:sp>
        <p:nvSpPr>
          <p:cNvPr name="TextBox 6" id="6"/>
          <p:cNvSpPr txBox="true"/>
          <p:nvPr/>
        </p:nvSpPr>
        <p:spPr>
          <a:xfrm rot="0">
            <a:off x="1381123" y="67467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PaidOrderErrorService</a:t>
            </a:r>
          </a:p>
          <a:p>
            <a:pPr>
              <a:lnSpc>
                <a:spcPts val="2310"/>
              </a:lnSpc>
            </a:pPr>
          </a:p>
        </p:txBody>
      </p:sp>
      <p:sp>
        <p:nvSpPr>
          <p:cNvPr name="TextBox 7" id="7"/>
          <p:cNvSpPr txBox="true"/>
          <p:nvPr/>
        </p:nvSpPr>
        <p:spPr>
          <a:xfrm rot="0">
            <a:off x="911421" y="87450"/>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4.5 OrderService</a:t>
            </a:r>
          </a:p>
        </p:txBody>
      </p:sp>
      <p:sp>
        <p:nvSpPr>
          <p:cNvPr name="TextBox 8" id="8"/>
          <p:cNvSpPr txBox="true"/>
          <p:nvPr/>
        </p:nvSpPr>
        <p:spPr>
          <a:xfrm rot="0">
            <a:off x="710370" y="938974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30.</a:t>
            </a:r>
          </a:p>
        </p:txBody>
      </p:sp>
      <p:grpSp>
        <p:nvGrpSpPr>
          <p:cNvPr name="Group 9" id="9"/>
          <p:cNvGrpSpPr/>
          <p:nvPr/>
        </p:nvGrpSpPr>
        <p:grpSpPr>
          <a:xfrm rot="0">
            <a:off x="7597960" y="741352"/>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7950383" y="67467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OrderController</a:t>
            </a:r>
          </a:p>
          <a:p>
            <a:pPr>
              <a:lnSpc>
                <a:spcPts val="231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632315" y="53533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6632315" y="3841970"/>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09859" y="4348316"/>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340077" y="5317586"/>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1309859" y="1878557"/>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4" id="14"/>
          <p:cNvPicPr>
            <a:picLocks noChangeAspect="true"/>
          </p:cNvPicPr>
          <p:nvPr/>
        </p:nvPicPr>
        <p:blipFill>
          <a:blip r:embed="rId2"/>
          <a:srcRect l="0" t="0" r="0" b="0"/>
          <a:stretch>
            <a:fillRect/>
          </a:stretch>
        </p:blipFill>
        <p:spPr>
          <a:xfrm flipH="false" flipV="false" rot="0">
            <a:off x="11847953" y="4240092"/>
            <a:ext cx="4852285" cy="2007297"/>
          </a:xfrm>
          <a:prstGeom prst="rect">
            <a:avLst/>
          </a:prstGeom>
        </p:spPr>
      </p:pic>
      <p:grpSp>
        <p:nvGrpSpPr>
          <p:cNvPr name="Group 15" id="15"/>
          <p:cNvGrpSpPr/>
          <p:nvPr/>
        </p:nvGrpSpPr>
        <p:grpSpPr>
          <a:xfrm rot="0">
            <a:off x="11760714" y="3841970"/>
            <a:ext cx="174478" cy="17447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7" id="17"/>
          <p:cNvPicPr>
            <a:picLocks noChangeAspect="true"/>
          </p:cNvPicPr>
          <p:nvPr/>
        </p:nvPicPr>
        <p:blipFill>
          <a:blip r:embed="rId3"/>
          <a:srcRect l="0" t="0" r="27503" b="0"/>
          <a:stretch>
            <a:fillRect/>
          </a:stretch>
        </p:blipFill>
        <p:spPr>
          <a:xfrm flipH="false" flipV="false" rot="0">
            <a:off x="6726286" y="7100982"/>
            <a:ext cx="9597162" cy="2536702"/>
          </a:xfrm>
          <a:prstGeom prst="rect">
            <a:avLst/>
          </a:prstGeom>
        </p:spPr>
      </p:pic>
      <p:grpSp>
        <p:nvGrpSpPr>
          <p:cNvPr name="Group 18" id="18"/>
          <p:cNvGrpSpPr/>
          <p:nvPr/>
        </p:nvGrpSpPr>
        <p:grpSpPr>
          <a:xfrm rot="0">
            <a:off x="6719554" y="6727245"/>
            <a:ext cx="174478" cy="17447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20" id="20"/>
          <p:cNvPicPr>
            <a:picLocks noChangeAspect="true"/>
          </p:cNvPicPr>
          <p:nvPr/>
        </p:nvPicPr>
        <p:blipFill>
          <a:blip r:embed="rId4"/>
          <a:srcRect l="0" t="0" r="0" b="5506"/>
          <a:stretch>
            <a:fillRect/>
          </a:stretch>
        </p:blipFill>
        <p:spPr>
          <a:xfrm flipH="false" flipV="false" rot="0">
            <a:off x="6826192" y="785248"/>
            <a:ext cx="10307085" cy="2994215"/>
          </a:xfrm>
          <a:prstGeom prst="rect">
            <a:avLst/>
          </a:prstGeom>
        </p:spPr>
      </p:pic>
      <p:pic>
        <p:nvPicPr>
          <p:cNvPr name="Picture 21" id="21"/>
          <p:cNvPicPr>
            <a:picLocks noChangeAspect="true"/>
          </p:cNvPicPr>
          <p:nvPr/>
        </p:nvPicPr>
        <p:blipFill>
          <a:blip r:embed="rId5"/>
          <a:srcRect l="0" t="0" r="0" b="0"/>
          <a:stretch>
            <a:fillRect/>
          </a:stretch>
        </p:blipFill>
        <p:spPr>
          <a:xfrm flipH="false" flipV="false" rot="0">
            <a:off x="6719554" y="4146316"/>
            <a:ext cx="4066695" cy="2318396"/>
          </a:xfrm>
          <a:prstGeom prst="rect">
            <a:avLst/>
          </a:prstGeom>
        </p:spPr>
      </p:pic>
      <p:sp>
        <p:nvSpPr>
          <p:cNvPr name="TextBox 22" id="22"/>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a:t>
            </a:r>
          </a:p>
        </p:txBody>
      </p:sp>
      <p:sp>
        <p:nvSpPr>
          <p:cNvPr name="TextBox 23" id="23"/>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31.</a:t>
            </a:r>
          </a:p>
        </p:txBody>
      </p:sp>
      <p:sp>
        <p:nvSpPr>
          <p:cNvPr name="TextBox 24" id="24"/>
          <p:cNvSpPr txBox="true"/>
          <p:nvPr/>
        </p:nvSpPr>
        <p:spPr>
          <a:xfrm rot="0">
            <a:off x="1652208" y="872507"/>
            <a:ext cx="5067346" cy="648710"/>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This service is used to save paid order. It uses kafka to get requests</a:t>
            </a:r>
          </a:p>
        </p:txBody>
      </p:sp>
      <p:sp>
        <p:nvSpPr>
          <p:cNvPr name="TextBox 25" id="25"/>
          <p:cNvSpPr txBox="true"/>
          <p:nvPr/>
        </p:nvSpPr>
        <p:spPr>
          <a:xfrm rot="0">
            <a:off x="6978243" y="482353"/>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26" id="26"/>
          <p:cNvSpPr txBox="true"/>
          <p:nvPr/>
        </p:nvSpPr>
        <p:spPr>
          <a:xfrm rot="0">
            <a:off x="6978243" y="3788988"/>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
        <p:nvSpPr>
          <p:cNvPr name="TextBox 27" id="27"/>
          <p:cNvSpPr txBox="true"/>
          <p:nvPr/>
        </p:nvSpPr>
        <p:spPr>
          <a:xfrm rot="0">
            <a:off x="1652208" y="4222481"/>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in file application.java</a:t>
            </a:r>
          </a:p>
        </p:txBody>
      </p:sp>
      <p:sp>
        <p:nvSpPr>
          <p:cNvPr name="TextBox 28" id="28"/>
          <p:cNvSpPr txBox="true"/>
          <p:nvPr/>
        </p:nvSpPr>
        <p:spPr>
          <a:xfrm rot="0">
            <a:off x="1682426" y="5260436"/>
            <a:ext cx="4637957" cy="23052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application.properties</a:t>
            </a:r>
            <a:r>
              <a:rPr lang="en-US" sz="1683" spc="33">
                <a:solidFill>
                  <a:srgbClr val="3D4248"/>
                </a:solidFill>
                <a:latin typeface="Clear Sans Regular"/>
              </a:rPr>
              <a:t>, </a:t>
            </a:r>
            <a:r>
              <a:rPr lang="en-US" sz="1683" spc="33">
                <a:solidFill>
                  <a:srgbClr val="F1630F"/>
                </a:solidFill>
                <a:latin typeface="Clear Sans Regular"/>
              </a:rPr>
              <a:t>application.yml</a:t>
            </a:r>
            <a:r>
              <a:rPr lang="en-US" sz="1683" spc="33">
                <a:solidFill>
                  <a:srgbClr val="3D4248"/>
                </a:solidFill>
                <a:latin typeface="Clear Sans Regular"/>
              </a:rPr>
              <a:t> and </a:t>
            </a:r>
            <a:r>
              <a:rPr lang="en-US" sz="1683" spc="33">
                <a:solidFill>
                  <a:srgbClr val="F1630F"/>
                </a:solidFill>
                <a:latin typeface="Clear Sans Regular"/>
              </a:rPr>
              <a:t>bootstrap.yml </a:t>
            </a:r>
            <a:r>
              <a:rPr lang="en-US" sz="1683" spc="33">
                <a:solidFill>
                  <a:srgbClr val="3D4248"/>
                </a:solidFill>
                <a:latin typeface="Clear Sans Regular"/>
              </a:rPr>
              <a:t>within resources package with configuation like the beside image.</a:t>
            </a:r>
          </a:p>
          <a:p>
            <a:pPr>
              <a:lnSpc>
                <a:spcPts val="2693"/>
              </a:lnSpc>
            </a:pPr>
          </a:p>
          <a:p>
            <a:pPr>
              <a:lnSpc>
                <a:spcPts val="2693"/>
              </a:lnSpc>
            </a:pPr>
            <a:r>
              <a:rPr lang="en-US" sz="1683" spc="33">
                <a:solidFill>
                  <a:srgbClr val="3D4248"/>
                </a:solidFill>
                <a:latin typeface="Clear Sans Regular"/>
              </a:rPr>
              <a:t>As you can see, there is zipkin config for logs and tracing, we will go in detail about this later.</a:t>
            </a:r>
          </a:p>
        </p:txBody>
      </p:sp>
      <p:sp>
        <p:nvSpPr>
          <p:cNvPr name="TextBox 29" id="29"/>
          <p:cNvSpPr txBox="true"/>
          <p:nvPr/>
        </p:nvSpPr>
        <p:spPr>
          <a:xfrm rot="0">
            <a:off x="1652208" y="1821407"/>
            <a:ext cx="4400173" cy="3138840"/>
          </a:xfrm>
          <a:prstGeom prst="rect">
            <a:avLst/>
          </a:prstGeom>
        </p:spPr>
        <p:txBody>
          <a:bodyPr anchor="t" rtlCol="false" tIns="0" lIns="0" bIns="0" rIns="0">
            <a:spAutoFit/>
          </a:bodyPr>
          <a:lstStyle/>
          <a:p>
            <a:pPr>
              <a:lnSpc>
                <a:spcPts val="2555"/>
              </a:lnSpc>
            </a:pPr>
            <a:r>
              <a:rPr lang="en-US" sz="1597" spc="31">
                <a:solidFill>
                  <a:srgbClr val="3D4248"/>
                </a:solidFill>
                <a:latin typeface="Clear Sans Regular"/>
              </a:rPr>
              <a:t>Start new project with dependencies: </a:t>
            </a:r>
          </a:p>
          <a:p>
            <a:pPr>
              <a:lnSpc>
                <a:spcPts val="2555"/>
              </a:lnSpc>
            </a:pPr>
            <a:r>
              <a:rPr lang="en-US" sz="1597" spc="31">
                <a:solidFill>
                  <a:srgbClr val="F1630F"/>
                </a:solidFill>
                <a:latin typeface="Clear Sans Regular"/>
              </a:rPr>
              <a:t>spring-cloud-starter-netflix-eureka-client</a:t>
            </a:r>
          </a:p>
          <a:p>
            <a:pPr>
              <a:lnSpc>
                <a:spcPts val="2555"/>
              </a:lnSpc>
            </a:pPr>
            <a:r>
              <a:rPr lang="en-US" sz="1597" spc="31">
                <a:solidFill>
                  <a:srgbClr val="F1630F"/>
                </a:solidFill>
                <a:latin typeface="Clear Sans Regular"/>
              </a:rPr>
              <a:t>spring-boot-starter-data-jpa</a:t>
            </a:r>
          </a:p>
          <a:p>
            <a:pPr>
              <a:lnSpc>
                <a:spcPts val="2555"/>
              </a:lnSpc>
            </a:pPr>
            <a:r>
              <a:rPr lang="en-US" sz="1597" spc="31">
                <a:solidFill>
                  <a:srgbClr val="F1630F"/>
                </a:solidFill>
                <a:latin typeface="Clear Sans Regular"/>
              </a:rPr>
              <a:t>spring-cloud-starter-sleuth</a:t>
            </a:r>
          </a:p>
          <a:p>
            <a:pPr>
              <a:lnSpc>
                <a:spcPts val="2555"/>
              </a:lnSpc>
            </a:pPr>
            <a:r>
              <a:rPr lang="en-US" sz="1597" spc="31">
                <a:solidFill>
                  <a:srgbClr val="F1630F"/>
                </a:solidFill>
                <a:latin typeface="Clear Sans Regular"/>
              </a:rPr>
              <a:t>spring-cloud-sleuth-zipkin</a:t>
            </a:r>
          </a:p>
          <a:p>
            <a:pPr>
              <a:lnSpc>
                <a:spcPts val="2555"/>
              </a:lnSpc>
            </a:pPr>
            <a:r>
              <a:rPr lang="en-US" sz="1597" spc="31">
                <a:solidFill>
                  <a:srgbClr val="F1630F"/>
                </a:solidFill>
                <a:latin typeface="Clear Sans Regular"/>
              </a:rPr>
              <a:t>spring-kafka</a:t>
            </a:r>
          </a:p>
          <a:p>
            <a:pPr>
              <a:lnSpc>
                <a:spcPts val="2555"/>
              </a:lnSpc>
            </a:pPr>
          </a:p>
          <a:p>
            <a:pPr>
              <a:lnSpc>
                <a:spcPts val="2555"/>
              </a:lnSpc>
            </a:pPr>
          </a:p>
          <a:p>
            <a:pPr>
              <a:lnSpc>
                <a:spcPts val="2555"/>
              </a:lnSpc>
            </a:pPr>
          </a:p>
          <a:p>
            <a:pPr>
              <a:lnSpc>
                <a:spcPts val="2555"/>
              </a:lnSpc>
            </a:pPr>
          </a:p>
        </p:txBody>
      </p:sp>
      <p:sp>
        <p:nvSpPr>
          <p:cNvPr name="TextBox 30" id="30"/>
          <p:cNvSpPr txBox="true"/>
          <p:nvPr/>
        </p:nvSpPr>
        <p:spPr>
          <a:xfrm rot="0">
            <a:off x="12106641" y="3788988"/>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bootstrap.yml</a:t>
            </a:r>
          </a:p>
        </p:txBody>
      </p:sp>
      <p:sp>
        <p:nvSpPr>
          <p:cNvPr name="TextBox 31" id="31"/>
          <p:cNvSpPr txBox="true"/>
          <p:nvPr/>
        </p:nvSpPr>
        <p:spPr>
          <a:xfrm rot="0">
            <a:off x="7065481" y="6674262"/>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application.properties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3178" y="181997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202058" y="1515175"/>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203178" y="1036711"/>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6202058" y="4601082"/>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1938266" y="1529423"/>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2" id="12"/>
          <p:cNvPicPr>
            <a:picLocks noChangeAspect="true"/>
          </p:cNvPicPr>
          <p:nvPr/>
        </p:nvPicPr>
        <p:blipFill>
          <a:blip r:embed="rId2"/>
          <a:srcRect l="0" t="0" r="0" b="0"/>
          <a:stretch>
            <a:fillRect/>
          </a:stretch>
        </p:blipFill>
        <p:spPr>
          <a:xfrm flipH="false" flipV="false" rot="0">
            <a:off x="6376535" y="4946244"/>
            <a:ext cx="3606303" cy="2332702"/>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12025505" y="1779335"/>
            <a:ext cx="3487425" cy="2702089"/>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1203178" y="2139251"/>
            <a:ext cx="4492541" cy="6566022"/>
          </a:xfrm>
          <a:prstGeom prst="rect">
            <a:avLst/>
          </a:prstGeom>
        </p:spPr>
      </p:pic>
      <p:pic>
        <p:nvPicPr>
          <p:cNvPr name="Picture 15" id="15"/>
          <p:cNvPicPr>
            <a:picLocks noChangeAspect="true"/>
          </p:cNvPicPr>
          <p:nvPr/>
        </p:nvPicPr>
        <p:blipFill>
          <a:blip r:embed="rId5"/>
          <a:srcRect l="0" t="0" r="0" b="0"/>
          <a:stretch>
            <a:fillRect/>
          </a:stretch>
        </p:blipFill>
        <p:spPr>
          <a:xfrm flipH="false" flipV="false" rot="0">
            <a:off x="6403181" y="1765087"/>
            <a:ext cx="4642098" cy="2716337"/>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0">
            <a:off x="12025505" y="4989702"/>
            <a:ext cx="4274077" cy="2071885"/>
          </a:xfrm>
          <a:prstGeom prst="rect">
            <a:avLst/>
          </a:prstGeom>
        </p:spPr>
      </p:pic>
      <p:grpSp>
        <p:nvGrpSpPr>
          <p:cNvPr name="Group 17" id="17"/>
          <p:cNvGrpSpPr/>
          <p:nvPr/>
        </p:nvGrpSpPr>
        <p:grpSpPr>
          <a:xfrm rot="0">
            <a:off x="11731780" y="4663589"/>
            <a:ext cx="174478" cy="17447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9" id="19"/>
          <p:cNvPicPr>
            <a:picLocks noChangeAspect="true"/>
          </p:cNvPicPr>
          <p:nvPr/>
        </p:nvPicPr>
        <p:blipFill>
          <a:blip r:embed="rId7"/>
          <a:srcRect l="0" t="0" r="0" b="0"/>
          <a:stretch>
            <a:fillRect/>
          </a:stretch>
        </p:blipFill>
        <p:spPr>
          <a:xfrm flipH="false" flipV="false" rot="0">
            <a:off x="6289296" y="7783771"/>
            <a:ext cx="6151238" cy="2254526"/>
          </a:xfrm>
          <a:prstGeom prst="rect">
            <a:avLst/>
          </a:prstGeom>
        </p:spPr>
      </p:pic>
      <p:sp>
        <p:nvSpPr>
          <p:cNvPr name="TextBox 20" id="20"/>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a:t>
            </a:r>
          </a:p>
        </p:txBody>
      </p:sp>
      <p:sp>
        <p:nvSpPr>
          <p:cNvPr name="TextBox 21" id="21"/>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32.</a:t>
            </a:r>
          </a:p>
        </p:txBody>
      </p:sp>
      <p:sp>
        <p:nvSpPr>
          <p:cNvPr name="TextBox 22" id="22"/>
          <p:cNvSpPr txBox="true"/>
          <p:nvPr/>
        </p:nvSpPr>
        <p:spPr>
          <a:xfrm rot="0">
            <a:off x="1549105" y="17669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Add new files like the below tree file</a:t>
            </a:r>
          </a:p>
        </p:txBody>
      </p:sp>
      <p:sp>
        <p:nvSpPr>
          <p:cNvPr name="TextBox 23" id="23"/>
          <p:cNvSpPr txBox="true"/>
          <p:nvPr/>
        </p:nvSpPr>
        <p:spPr>
          <a:xfrm rot="0">
            <a:off x="6547985" y="1462192"/>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PaidOrderEntity</a:t>
            </a:r>
          </a:p>
        </p:txBody>
      </p:sp>
      <p:sp>
        <p:nvSpPr>
          <p:cNvPr name="TextBox 24" id="24"/>
          <p:cNvSpPr txBox="true"/>
          <p:nvPr/>
        </p:nvSpPr>
        <p:spPr>
          <a:xfrm rot="0">
            <a:off x="1639372" y="959272"/>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We still have to create some response entities such as ProductEntity, BrandEntity, ProductBrandEntity to receive data from ProductService</a:t>
            </a:r>
          </a:p>
        </p:txBody>
      </p:sp>
      <p:sp>
        <p:nvSpPr>
          <p:cNvPr name="TextBox 25" id="25"/>
          <p:cNvSpPr txBox="true"/>
          <p:nvPr/>
        </p:nvSpPr>
        <p:spPr>
          <a:xfrm rot="0">
            <a:off x="6547985" y="4548099"/>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BrandEntity</a:t>
            </a:r>
          </a:p>
        </p:txBody>
      </p:sp>
      <p:sp>
        <p:nvSpPr>
          <p:cNvPr name="TextBox 26" id="26"/>
          <p:cNvSpPr txBox="true"/>
          <p:nvPr/>
        </p:nvSpPr>
        <p:spPr>
          <a:xfrm rot="0">
            <a:off x="12284194" y="1476440"/>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ProductEntity</a:t>
            </a:r>
          </a:p>
        </p:txBody>
      </p:sp>
      <p:sp>
        <p:nvSpPr>
          <p:cNvPr name="TextBox 27" id="27"/>
          <p:cNvSpPr txBox="true"/>
          <p:nvPr/>
        </p:nvSpPr>
        <p:spPr>
          <a:xfrm rot="0">
            <a:off x="12077708" y="4610607"/>
            <a:ext cx="449729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ProductBrandEntity</a:t>
            </a:r>
          </a:p>
        </p:txBody>
      </p:sp>
      <p:grpSp>
        <p:nvGrpSpPr>
          <p:cNvPr name="Group 28" id="28"/>
          <p:cNvGrpSpPr/>
          <p:nvPr/>
        </p:nvGrpSpPr>
        <p:grpSpPr>
          <a:xfrm rot="0">
            <a:off x="6202058" y="7436703"/>
            <a:ext cx="174478" cy="174478"/>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30" id="30"/>
          <p:cNvSpPr txBox="true"/>
          <p:nvPr/>
        </p:nvSpPr>
        <p:spPr>
          <a:xfrm rot="0">
            <a:off x="6475583" y="7383721"/>
            <a:ext cx="449729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ResponseOrderEntity</a:t>
            </a:r>
          </a:p>
          <a:p>
            <a:pPr>
              <a:lnSpc>
                <a:spcPts val="231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5422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381123" y="1161447"/>
            <a:ext cx="15677463" cy="8017335"/>
          </a:xfrm>
          <a:prstGeom prst="rect">
            <a:avLst/>
          </a:prstGeom>
        </p:spPr>
      </p:pic>
      <p:sp>
        <p:nvSpPr>
          <p:cNvPr name="TextBox 5" id="5"/>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 - Kafka config</a:t>
            </a:r>
          </a:p>
        </p:txBody>
      </p:sp>
      <p:sp>
        <p:nvSpPr>
          <p:cNvPr name="TextBox 6" id="6"/>
          <p:cNvSpPr txBox="true"/>
          <p:nvPr/>
        </p:nvSpPr>
        <p:spPr>
          <a:xfrm rot="0">
            <a:off x="91142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33.</a:t>
            </a:r>
          </a:p>
        </p:txBody>
      </p:sp>
      <p:sp>
        <p:nvSpPr>
          <p:cNvPr name="TextBox 7" id="7"/>
          <p:cNvSpPr txBox="true"/>
          <p:nvPr/>
        </p:nvSpPr>
        <p:spPr>
          <a:xfrm rot="0">
            <a:off x="1381123" y="78754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KafkaConsumerConfig</a:t>
            </a:r>
          </a:p>
          <a:p>
            <a:pPr>
              <a:lnSpc>
                <a:spcPts val="231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5422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381123" y="1212897"/>
            <a:ext cx="14742147" cy="7853148"/>
          </a:xfrm>
          <a:prstGeom prst="rect">
            <a:avLst/>
          </a:prstGeom>
        </p:spPr>
      </p:pic>
      <p:sp>
        <p:nvSpPr>
          <p:cNvPr name="TextBox 5" id="5"/>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 - Kafka config</a:t>
            </a:r>
          </a:p>
        </p:txBody>
      </p:sp>
      <p:sp>
        <p:nvSpPr>
          <p:cNvPr name="TextBox 6" id="6"/>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34.</a:t>
            </a:r>
          </a:p>
        </p:txBody>
      </p:sp>
      <p:sp>
        <p:nvSpPr>
          <p:cNvPr name="TextBox 7" id="7"/>
          <p:cNvSpPr txBox="true"/>
          <p:nvPr/>
        </p:nvSpPr>
        <p:spPr>
          <a:xfrm rot="0">
            <a:off x="1381123" y="78754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KafkaProducerConfiguration</a:t>
            </a:r>
          </a:p>
          <a:p>
            <a:pPr>
              <a:lnSpc>
                <a:spcPts val="231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3329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4" id="4"/>
          <p:cNvSpPr txBox="true"/>
          <p:nvPr/>
        </p:nvSpPr>
        <p:spPr>
          <a:xfrm rot="0">
            <a:off x="1381123" y="966617"/>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KafkaConstants</a:t>
            </a:r>
          </a:p>
          <a:p>
            <a:pPr>
              <a:lnSpc>
                <a:spcPts val="2310"/>
              </a:lnSpc>
            </a:pPr>
          </a:p>
        </p:txBody>
      </p:sp>
      <p:grpSp>
        <p:nvGrpSpPr>
          <p:cNvPr name="Group 5" id="5"/>
          <p:cNvGrpSpPr/>
          <p:nvPr/>
        </p:nvGrpSpPr>
        <p:grpSpPr>
          <a:xfrm rot="0">
            <a:off x="9144000" y="1033292"/>
            <a:ext cx="174478" cy="174478"/>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7" id="7"/>
          <p:cNvGrpSpPr/>
          <p:nvPr/>
        </p:nvGrpSpPr>
        <p:grpSpPr>
          <a:xfrm rot="0">
            <a:off x="1115939" y="4787468"/>
            <a:ext cx="174478" cy="17447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9" id="9"/>
          <p:cNvPicPr>
            <a:picLocks noChangeAspect="true"/>
          </p:cNvPicPr>
          <p:nvPr/>
        </p:nvPicPr>
        <p:blipFill>
          <a:blip r:embed="rId2"/>
          <a:srcRect l="0" t="0" r="0" b="0"/>
          <a:stretch>
            <a:fillRect/>
          </a:stretch>
        </p:blipFill>
        <p:spPr>
          <a:xfrm flipH="false" flipV="false" rot="0">
            <a:off x="1381123" y="1390939"/>
            <a:ext cx="7131642" cy="2372984"/>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9318478" y="1390939"/>
            <a:ext cx="6412149" cy="4846235"/>
          </a:xfrm>
          <a:prstGeom prst="rect">
            <a:avLst/>
          </a:prstGeom>
        </p:spPr>
      </p:pic>
      <p:sp>
        <p:nvSpPr>
          <p:cNvPr name="TextBox 11" id="11"/>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 - Kafka config</a:t>
            </a:r>
          </a:p>
        </p:txBody>
      </p:sp>
      <p:sp>
        <p:nvSpPr>
          <p:cNvPr name="TextBox 12" id="12"/>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35.</a:t>
            </a:r>
          </a:p>
        </p:txBody>
      </p:sp>
      <p:sp>
        <p:nvSpPr>
          <p:cNvPr name="TextBox 13" id="13"/>
          <p:cNvSpPr txBox="true"/>
          <p:nvPr/>
        </p:nvSpPr>
        <p:spPr>
          <a:xfrm rot="0">
            <a:off x="9496423" y="953282"/>
            <a:ext cx="1451072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KafkaListener</a:t>
            </a:r>
          </a:p>
        </p:txBody>
      </p:sp>
      <p:sp>
        <p:nvSpPr>
          <p:cNvPr name="TextBox 14" id="14"/>
          <p:cNvSpPr txBox="true"/>
          <p:nvPr/>
        </p:nvSpPr>
        <p:spPr>
          <a:xfrm rot="0">
            <a:off x="1424306" y="4712997"/>
            <a:ext cx="7439077"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The listener will listen to kafka topic, it will be notified reiceived data whenever new data coming to kafka topic</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8709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4421641" y="810895"/>
            <a:ext cx="10189786" cy="7661576"/>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4421641" y="8567721"/>
            <a:ext cx="10945273" cy="1360251"/>
          </a:xfrm>
          <a:prstGeom prst="rect">
            <a:avLst/>
          </a:prstGeom>
        </p:spPr>
      </p:pic>
      <p:sp>
        <p:nvSpPr>
          <p:cNvPr name="TextBox 6" id="6"/>
          <p:cNvSpPr txBox="true"/>
          <p:nvPr/>
        </p:nvSpPr>
        <p:spPr>
          <a:xfrm rot="0">
            <a:off x="1381123" y="820420"/>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PaidOrderService</a:t>
            </a:r>
          </a:p>
          <a:p>
            <a:pPr>
              <a:lnSpc>
                <a:spcPts val="2310"/>
              </a:lnSpc>
            </a:pPr>
          </a:p>
        </p:txBody>
      </p:sp>
      <p:sp>
        <p:nvSpPr>
          <p:cNvPr name="TextBox 7" id="7"/>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a:t>
            </a:r>
          </a:p>
        </p:txBody>
      </p:sp>
      <p:sp>
        <p:nvSpPr>
          <p:cNvPr name="TextBox 8" id="8"/>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36.</a:t>
            </a:r>
          </a:p>
        </p:txBody>
      </p:sp>
      <p:grpSp>
        <p:nvGrpSpPr>
          <p:cNvPr name="Group 9" id="9"/>
          <p:cNvGrpSpPr/>
          <p:nvPr/>
        </p:nvGrpSpPr>
        <p:grpSpPr>
          <a:xfrm rot="0">
            <a:off x="1373743" y="8643921"/>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1726166" y="8577246"/>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PaidOrderRepository</a:t>
            </a:r>
          </a:p>
          <a:p>
            <a:pPr>
              <a:lnSpc>
                <a:spcPts val="231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87095"/>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3851998" y="810895"/>
            <a:ext cx="10346010" cy="9143286"/>
          </a:xfrm>
          <a:prstGeom prst="rect">
            <a:avLst/>
          </a:prstGeom>
        </p:spPr>
      </p:pic>
      <p:sp>
        <p:nvSpPr>
          <p:cNvPr name="TextBox 5" id="5"/>
          <p:cNvSpPr txBox="true"/>
          <p:nvPr/>
        </p:nvSpPr>
        <p:spPr>
          <a:xfrm rot="0">
            <a:off x="1381123" y="820420"/>
            <a:ext cx="1451072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PaidOrderController</a:t>
            </a:r>
          </a:p>
          <a:p>
            <a:pPr>
              <a:lnSpc>
                <a:spcPts val="2310"/>
              </a:lnSpc>
            </a:pPr>
          </a:p>
        </p:txBody>
      </p:sp>
      <p:sp>
        <p:nvSpPr>
          <p:cNvPr name="TextBox 6" id="6"/>
          <p:cNvSpPr txBox="true"/>
          <p:nvPr/>
        </p:nvSpPr>
        <p:spPr>
          <a:xfrm rot="0">
            <a:off x="911421" y="203851"/>
            <a:ext cx="645079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PaidOrderService</a:t>
            </a:r>
          </a:p>
        </p:txBody>
      </p:sp>
      <p:sp>
        <p:nvSpPr>
          <p:cNvPr name="TextBox 7" id="7"/>
          <p:cNvSpPr txBox="true"/>
          <p:nvPr/>
        </p:nvSpPr>
        <p:spPr>
          <a:xfrm rot="0">
            <a:off x="911421"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414047" y="1207770"/>
            <a:ext cx="179070" cy="1790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1" id="11"/>
          <p:cNvPicPr>
            <a:picLocks noChangeAspect="true"/>
          </p:cNvPicPr>
          <p:nvPr/>
        </p:nvPicPr>
        <p:blipFill>
          <a:blip r:embed="rId2"/>
          <a:srcRect l="0" t="0" r="0" b="0"/>
          <a:stretch>
            <a:fillRect/>
          </a:stretch>
        </p:blipFill>
        <p:spPr>
          <a:xfrm flipH="false" flipV="false" rot="0">
            <a:off x="1780414" y="3176408"/>
            <a:ext cx="14370444" cy="6483763"/>
          </a:xfrm>
          <a:prstGeom prst="rect">
            <a:avLst/>
          </a:prstGeom>
        </p:spPr>
      </p:pic>
      <p:sp>
        <p:nvSpPr>
          <p:cNvPr name="TextBox 12" id="12"/>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04.</a:t>
            </a:r>
          </a:p>
        </p:txBody>
      </p:sp>
      <p:sp>
        <p:nvSpPr>
          <p:cNvPr name="TextBox 13" id="13"/>
          <p:cNvSpPr txBox="true"/>
          <p:nvPr/>
        </p:nvSpPr>
        <p:spPr>
          <a:xfrm rot="0">
            <a:off x="1275430" y="410455"/>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 Spring cloud</a:t>
            </a:r>
          </a:p>
        </p:txBody>
      </p:sp>
      <p:sp>
        <p:nvSpPr>
          <p:cNvPr name="TextBox 14" id="14"/>
          <p:cNvSpPr txBox="true"/>
          <p:nvPr/>
        </p:nvSpPr>
        <p:spPr>
          <a:xfrm rot="0">
            <a:off x="1743217" y="1141095"/>
            <a:ext cx="14407641" cy="14230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Using Spring Cloud developers can quickly stand up services and applications that implement those patterns</a:t>
            </a:r>
          </a:p>
        </p:txBody>
      </p:sp>
      <p:sp>
        <p:nvSpPr>
          <p:cNvPr name="TextBox 15" id="15"/>
          <p:cNvSpPr txBox="true"/>
          <p:nvPr/>
        </p:nvSpPr>
        <p:spPr>
          <a:xfrm rot="0">
            <a:off x="1761816" y="2713493"/>
            <a:ext cx="14407641" cy="3371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Spring Cloud is also a very important part in microservices architectural. What we will see in microservices section</a:t>
            </a:r>
          </a:p>
        </p:txBody>
      </p:sp>
      <p:grpSp>
        <p:nvGrpSpPr>
          <p:cNvPr name="Group 16" id="16"/>
          <p:cNvGrpSpPr/>
          <p:nvPr/>
        </p:nvGrpSpPr>
        <p:grpSpPr>
          <a:xfrm rot="0">
            <a:off x="1414047" y="2825888"/>
            <a:ext cx="179070" cy="179070"/>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9859" y="929657"/>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6814804" y="887174"/>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364616" y="6157771"/>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8" id="8"/>
          <p:cNvGrpSpPr/>
          <p:nvPr/>
        </p:nvGrpSpPr>
        <p:grpSpPr>
          <a:xfrm rot="0">
            <a:off x="1394834" y="7127040"/>
            <a:ext cx="174478" cy="17447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0" id="10"/>
          <p:cNvGrpSpPr/>
          <p:nvPr/>
        </p:nvGrpSpPr>
        <p:grpSpPr>
          <a:xfrm rot="0">
            <a:off x="1309859" y="3165888"/>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2" id="12"/>
          <p:cNvPicPr>
            <a:picLocks noChangeAspect="true"/>
          </p:cNvPicPr>
          <p:nvPr/>
        </p:nvPicPr>
        <p:blipFill>
          <a:blip r:embed="rId2"/>
          <a:srcRect l="0" t="0" r="0" b="0"/>
          <a:stretch>
            <a:fillRect/>
          </a:stretch>
        </p:blipFill>
        <p:spPr>
          <a:xfrm flipH="false" flipV="false" rot="0">
            <a:off x="6996014" y="4259135"/>
            <a:ext cx="4852285" cy="2007297"/>
          </a:xfrm>
          <a:prstGeom prst="rect">
            <a:avLst/>
          </a:prstGeom>
        </p:spPr>
      </p:pic>
      <p:grpSp>
        <p:nvGrpSpPr>
          <p:cNvPr name="Group 13" id="13"/>
          <p:cNvGrpSpPr/>
          <p:nvPr/>
        </p:nvGrpSpPr>
        <p:grpSpPr>
          <a:xfrm rot="0">
            <a:off x="6908775" y="3861013"/>
            <a:ext cx="174478" cy="174478"/>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5" id="15"/>
          <p:cNvPicPr>
            <a:picLocks noChangeAspect="true"/>
          </p:cNvPicPr>
          <p:nvPr/>
        </p:nvPicPr>
        <p:blipFill>
          <a:blip r:embed="rId3"/>
          <a:srcRect l="0" t="0" r="0" b="0"/>
          <a:stretch>
            <a:fillRect/>
          </a:stretch>
        </p:blipFill>
        <p:spPr>
          <a:xfrm flipH="false" flipV="false" rot="0">
            <a:off x="6989281" y="1281496"/>
            <a:ext cx="11759966" cy="2374135"/>
          </a:xfrm>
          <a:prstGeom prst="rect">
            <a:avLst/>
          </a:prstGeom>
        </p:spPr>
      </p:pic>
      <p:sp>
        <p:nvSpPr>
          <p:cNvPr name="TextBox 16" id="16"/>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API-GATEWAY</a:t>
            </a:r>
          </a:p>
        </p:txBody>
      </p:sp>
      <p:sp>
        <p:nvSpPr>
          <p:cNvPr name="TextBox 17" id="17"/>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38.</a:t>
            </a:r>
          </a:p>
        </p:txBody>
      </p:sp>
      <p:sp>
        <p:nvSpPr>
          <p:cNvPr name="TextBox 18" id="18"/>
          <p:cNvSpPr txBox="true"/>
          <p:nvPr/>
        </p:nvSpPr>
        <p:spPr>
          <a:xfrm rot="0">
            <a:off x="1652208" y="872507"/>
            <a:ext cx="5067346" cy="19718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This is the api-gateway of our microservices, it plays the most important role in the project. It will receive all of the requests from customers then distribute it to the exact service.</a:t>
            </a:r>
          </a:p>
          <a:p>
            <a:pPr>
              <a:lnSpc>
                <a:spcPts val="2693"/>
              </a:lnSpc>
            </a:pPr>
            <a:r>
              <a:rPr lang="en-US" sz="1683" spc="33">
                <a:solidFill>
                  <a:srgbClr val="3D4248"/>
                </a:solidFill>
                <a:latin typeface="Clear Sans Regular"/>
              </a:rPr>
              <a:t>It also implements Cicuitebreaker </a:t>
            </a:r>
            <a:r>
              <a:rPr lang="en-US" sz="1683" spc="33">
                <a:solidFill>
                  <a:srgbClr val="F1630F"/>
                </a:solidFill>
                <a:latin typeface="Clear Sans Regular"/>
              </a:rPr>
              <a:t>Resilience4j </a:t>
            </a:r>
            <a:r>
              <a:rPr lang="en-US" sz="1683" spc="33">
                <a:solidFill>
                  <a:srgbClr val="3D4248"/>
                </a:solidFill>
                <a:latin typeface="Clear Sans Regular"/>
              </a:rPr>
              <a:t>for handling failure and retrying</a:t>
            </a:r>
          </a:p>
        </p:txBody>
      </p:sp>
      <p:sp>
        <p:nvSpPr>
          <p:cNvPr name="TextBox 19" id="19"/>
          <p:cNvSpPr txBox="true"/>
          <p:nvPr/>
        </p:nvSpPr>
        <p:spPr>
          <a:xfrm rot="0">
            <a:off x="7160731" y="834191"/>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Application.java</a:t>
            </a:r>
          </a:p>
        </p:txBody>
      </p:sp>
      <p:sp>
        <p:nvSpPr>
          <p:cNvPr name="TextBox 20" id="20"/>
          <p:cNvSpPr txBox="true"/>
          <p:nvPr/>
        </p:nvSpPr>
        <p:spPr>
          <a:xfrm rot="0">
            <a:off x="1706964" y="6031935"/>
            <a:ext cx="4637957" cy="638373"/>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annotation </a:t>
            </a:r>
            <a:r>
              <a:rPr lang="en-US" sz="1683" spc="33">
                <a:solidFill>
                  <a:srgbClr val="F1630F"/>
                </a:solidFill>
                <a:latin typeface="Clear Sans Regular"/>
              </a:rPr>
              <a:t>@EnableEurekaClient</a:t>
            </a:r>
            <a:r>
              <a:rPr lang="en-US" sz="1683" spc="33">
                <a:solidFill>
                  <a:srgbClr val="3D4248"/>
                </a:solidFill>
                <a:latin typeface="Clear Sans Regular"/>
              </a:rPr>
              <a:t> in file application.java</a:t>
            </a:r>
          </a:p>
        </p:txBody>
      </p:sp>
      <p:sp>
        <p:nvSpPr>
          <p:cNvPr name="TextBox 21" id="21"/>
          <p:cNvSpPr txBox="true"/>
          <p:nvPr/>
        </p:nvSpPr>
        <p:spPr>
          <a:xfrm rot="0">
            <a:off x="1737183" y="7069890"/>
            <a:ext cx="4637957" cy="971748"/>
          </a:xfrm>
          <a:prstGeom prst="rect">
            <a:avLst/>
          </a:prstGeom>
        </p:spPr>
        <p:txBody>
          <a:bodyPr anchor="t" rtlCol="false" tIns="0" lIns="0" bIns="0" rIns="0">
            <a:spAutoFit/>
          </a:bodyPr>
          <a:lstStyle/>
          <a:p>
            <a:pPr>
              <a:lnSpc>
                <a:spcPts val="2693"/>
              </a:lnSpc>
            </a:pPr>
            <a:r>
              <a:rPr lang="en-US" sz="1683" spc="33">
                <a:solidFill>
                  <a:srgbClr val="3D4248"/>
                </a:solidFill>
                <a:latin typeface="Clear Sans Regular"/>
              </a:rPr>
              <a:t>Add </a:t>
            </a:r>
            <a:r>
              <a:rPr lang="en-US" sz="1683" spc="33">
                <a:solidFill>
                  <a:srgbClr val="F1630F"/>
                </a:solidFill>
                <a:latin typeface="Clear Sans Regular"/>
              </a:rPr>
              <a:t>application.yml</a:t>
            </a:r>
            <a:r>
              <a:rPr lang="en-US" sz="1683" spc="33">
                <a:solidFill>
                  <a:srgbClr val="3D4248"/>
                </a:solidFill>
                <a:latin typeface="Clear Sans Regular"/>
              </a:rPr>
              <a:t> and </a:t>
            </a:r>
            <a:r>
              <a:rPr lang="en-US" sz="1683" spc="33">
                <a:solidFill>
                  <a:srgbClr val="F1630F"/>
                </a:solidFill>
                <a:latin typeface="Clear Sans Regular"/>
              </a:rPr>
              <a:t>bootstrap.yml </a:t>
            </a:r>
            <a:r>
              <a:rPr lang="en-US" sz="1683" spc="33">
                <a:solidFill>
                  <a:srgbClr val="3D4248"/>
                </a:solidFill>
                <a:latin typeface="Clear Sans Regular"/>
              </a:rPr>
              <a:t>within resources package with configuation like the beside image.</a:t>
            </a:r>
          </a:p>
        </p:txBody>
      </p:sp>
      <p:sp>
        <p:nvSpPr>
          <p:cNvPr name="TextBox 22" id="22"/>
          <p:cNvSpPr txBox="true"/>
          <p:nvPr/>
        </p:nvSpPr>
        <p:spPr>
          <a:xfrm rot="0">
            <a:off x="1630144" y="3070638"/>
            <a:ext cx="4744996" cy="5828311"/>
          </a:xfrm>
          <a:prstGeom prst="rect">
            <a:avLst/>
          </a:prstGeom>
        </p:spPr>
        <p:txBody>
          <a:bodyPr anchor="t" rtlCol="false" tIns="0" lIns="0" bIns="0" rIns="0">
            <a:spAutoFit/>
          </a:bodyPr>
          <a:lstStyle/>
          <a:p>
            <a:pPr>
              <a:lnSpc>
                <a:spcPts val="2714"/>
              </a:lnSpc>
            </a:pPr>
            <a:r>
              <a:rPr lang="en-US" sz="1696" spc="33">
                <a:solidFill>
                  <a:srgbClr val="3D4248"/>
                </a:solidFill>
                <a:latin typeface="Clear Sans Regular"/>
              </a:rPr>
              <a:t>Start new project with dependencies: </a:t>
            </a:r>
          </a:p>
          <a:p>
            <a:pPr>
              <a:lnSpc>
                <a:spcPts val="2714"/>
              </a:lnSpc>
            </a:pPr>
            <a:r>
              <a:rPr lang="en-US" sz="1696" spc="33">
                <a:solidFill>
                  <a:srgbClr val="F1630F"/>
                </a:solidFill>
                <a:latin typeface="Clear Sans Regular"/>
              </a:rPr>
              <a:t>spring-boot-starter-actuator</a:t>
            </a:r>
          </a:p>
          <a:p>
            <a:pPr>
              <a:lnSpc>
                <a:spcPts val="2714"/>
              </a:lnSpc>
            </a:pPr>
            <a:r>
              <a:rPr lang="en-US" sz="1696" spc="33">
                <a:solidFill>
                  <a:srgbClr val="F1630F"/>
                </a:solidFill>
                <a:latin typeface="Clear Sans Regular"/>
              </a:rPr>
              <a:t>spring-boot-starter-webflux</a:t>
            </a:r>
          </a:p>
          <a:p>
            <a:pPr>
              <a:lnSpc>
                <a:spcPts val="2714"/>
              </a:lnSpc>
            </a:pPr>
            <a:r>
              <a:rPr lang="en-US" sz="1696" spc="33">
                <a:solidFill>
                  <a:srgbClr val="F1630F"/>
                </a:solidFill>
                <a:latin typeface="Clear Sans Regular"/>
              </a:rPr>
              <a:t>spring-cloud-starter-circuitbreaker-reactor-resilience4j</a:t>
            </a:r>
          </a:p>
          <a:p>
            <a:pPr>
              <a:lnSpc>
                <a:spcPts val="2714"/>
              </a:lnSpc>
            </a:pPr>
            <a:r>
              <a:rPr lang="en-US" sz="1696" spc="33">
                <a:solidFill>
                  <a:srgbClr val="F1630F"/>
                </a:solidFill>
                <a:latin typeface="Clear Sans Regular"/>
              </a:rPr>
              <a:t>spring-cloud-starter-gateway</a:t>
            </a:r>
          </a:p>
          <a:p>
            <a:pPr>
              <a:lnSpc>
                <a:spcPts val="2714"/>
              </a:lnSpc>
            </a:pPr>
            <a:r>
              <a:rPr lang="en-US" sz="1696" spc="33">
                <a:solidFill>
                  <a:srgbClr val="F1630F"/>
                </a:solidFill>
                <a:latin typeface="Clear Sans Regular"/>
              </a:rPr>
              <a:t>resilience4j-micrometer</a:t>
            </a:r>
          </a:p>
          <a:p>
            <a:pPr>
              <a:lnSpc>
                <a:spcPts val="2714"/>
              </a:lnSpc>
            </a:pPr>
            <a:r>
              <a:rPr lang="en-US" sz="1696" spc="33">
                <a:solidFill>
                  <a:srgbClr val="F1630F"/>
                </a:solidFill>
                <a:latin typeface="Clear Sans Regular"/>
              </a:rPr>
              <a:t>spring-cloud-starter-netflix-eureka-client</a:t>
            </a:r>
          </a:p>
          <a:p>
            <a:pPr>
              <a:lnSpc>
                <a:spcPts val="2714"/>
              </a:lnSpc>
            </a:pPr>
          </a:p>
          <a:p>
            <a:pPr>
              <a:lnSpc>
                <a:spcPts val="2714"/>
              </a:lnSpc>
            </a:pPr>
          </a:p>
          <a:p>
            <a:pPr>
              <a:lnSpc>
                <a:spcPts val="2714"/>
              </a:lnSpc>
            </a:pPr>
          </a:p>
          <a:p>
            <a:pPr>
              <a:lnSpc>
                <a:spcPts val="2714"/>
              </a:lnSpc>
            </a:pPr>
          </a:p>
          <a:p>
            <a:pPr>
              <a:lnSpc>
                <a:spcPts val="2714"/>
              </a:lnSpc>
            </a:pPr>
          </a:p>
          <a:p>
            <a:pPr>
              <a:lnSpc>
                <a:spcPts val="2714"/>
              </a:lnSpc>
            </a:pPr>
          </a:p>
          <a:p>
            <a:pPr>
              <a:lnSpc>
                <a:spcPts val="2714"/>
              </a:lnSpc>
            </a:pPr>
          </a:p>
          <a:p>
            <a:pPr>
              <a:lnSpc>
                <a:spcPts val="2714"/>
              </a:lnSpc>
            </a:pPr>
          </a:p>
          <a:p>
            <a:pPr>
              <a:lnSpc>
                <a:spcPts val="2714"/>
              </a:lnSpc>
            </a:pPr>
          </a:p>
        </p:txBody>
      </p:sp>
      <p:sp>
        <p:nvSpPr>
          <p:cNvPr name="TextBox 23" id="23"/>
          <p:cNvSpPr txBox="true"/>
          <p:nvPr/>
        </p:nvSpPr>
        <p:spPr>
          <a:xfrm rot="0">
            <a:off x="7254703" y="3808031"/>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bootstrap.yml</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8637" y="1066602"/>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5385223" y="1465431"/>
            <a:ext cx="6425739" cy="7613799"/>
          </a:xfrm>
          <a:prstGeom prst="rect">
            <a:avLst/>
          </a:prstGeom>
        </p:spPr>
      </p:pic>
      <p:pic>
        <p:nvPicPr>
          <p:cNvPr name="Picture 5" id="5"/>
          <p:cNvPicPr>
            <a:picLocks noChangeAspect="true"/>
          </p:cNvPicPr>
          <p:nvPr/>
        </p:nvPicPr>
        <p:blipFill>
          <a:blip r:embed="rId3"/>
          <a:srcRect l="1837" t="0" r="0" b="0"/>
          <a:stretch>
            <a:fillRect/>
          </a:stretch>
        </p:blipFill>
        <p:spPr>
          <a:xfrm flipH="false" flipV="false" rot="0">
            <a:off x="11445392" y="1458968"/>
            <a:ext cx="6265523" cy="7582874"/>
          </a:xfrm>
          <a:prstGeom prst="rect">
            <a:avLst/>
          </a:prstGeom>
        </p:spPr>
      </p:pic>
      <p:sp>
        <p:nvSpPr>
          <p:cNvPr name="TextBox 6" id="6"/>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API-GATEWAY</a:t>
            </a:r>
          </a:p>
        </p:txBody>
      </p:sp>
      <p:sp>
        <p:nvSpPr>
          <p:cNvPr name="TextBox 7" id="7"/>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39.</a:t>
            </a:r>
          </a:p>
        </p:txBody>
      </p:sp>
      <p:sp>
        <p:nvSpPr>
          <p:cNvPr name="TextBox 8" id="8"/>
          <p:cNvSpPr txBox="true"/>
          <p:nvPr/>
        </p:nvSpPr>
        <p:spPr>
          <a:xfrm rot="0">
            <a:off x="1486180" y="1019175"/>
            <a:ext cx="3441779" cy="11601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The </a:t>
            </a:r>
            <a:r>
              <a:rPr lang="en-US" sz="2100" spc="-63">
                <a:solidFill>
                  <a:srgbClr val="F1630F"/>
                </a:solidFill>
                <a:latin typeface="Clear Sans Regular"/>
              </a:rPr>
              <a:t>application.yml </a:t>
            </a:r>
            <a:r>
              <a:rPr lang="en-US" sz="2100" spc="-63">
                <a:solidFill>
                  <a:srgbClr val="3D4248"/>
                </a:solidFill>
                <a:latin typeface="Clear Sans Regular"/>
              </a:rPr>
              <a:t>will config</a:t>
            </a:r>
          </a:p>
          <a:p>
            <a:pPr>
              <a:lnSpc>
                <a:spcPts val="2310"/>
              </a:lnSpc>
            </a:pPr>
            <a:r>
              <a:rPr lang="en-US" sz="2100" spc="-63">
                <a:solidFill>
                  <a:srgbClr val="3D4248"/>
                </a:solidFill>
                <a:latin typeface="Clear Sans Regular"/>
              </a:rPr>
              <a:t>the microservice path as well as what it will do when one service is down</a:t>
            </a:r>
          </a:p>
        </p:txBody>
      </p:sp>
      <p:grpSp>
        <p:nvGrpSpPr>
          <p:cNvPr name="Group 9" id="9"/>
          <p:cNvGrpSpPr/>
          <p:nvPr/>
        </p:nvGrpSpPr>
        <p:grpSpPr>
          <a:xfrm rot="0">
            <a:off x="5275029" y="1121816"/>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5620957" y="1068834"/>
            <a:ext cx="3961159"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application.yml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4808" y="1121816"/>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4" id="4"/>
          <p:cNvPicPr>
            <a:picLocks noChangeAspect="true"/>
          </p:cNvPicPr>
          <p:nvPr/>
        </p:nvPicPr>
        <p:blipFill>
          <a:blip r:embed="rId2"/>
          <a:srcRect l="0" t="0" r="0" b="0"/>
          <a:stretch>
            <a:fillRect/>
          </a:stretch>
        </p:blipFill>
        <p:spPr>
          <a:xfrm flipH="false" flipV="false" rot="0">
            <a:off x="1700473" y="1495327"/>
            <a:ext cx="7743928" cy="536198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8881518" y="1626870"/>
            <a:ext cx="8893895" cy="4164327"/>
          </a:xfrm>
          <a:prstGeom prst="rect">
            <a:avLst/>
          </a:prstGeom>
        </p:spPr>
      </p:pic>
      <p:sp>
        <p:nvSpPr>
          <p:cNvPr name="TextBox 6" id="6"/>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4.6 API-GATEWAY</a:t>
            </a:r>
          </a:p>
        </p:txBody>
      </p:sp>
      <p:sp>
        <p:nvSpPr>
          <p:cNvPr name="TextBox 7" id="7"/>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40.</a:t>
            </a:r>
          </a:p>
        </p:txBody>
      </p:sp>
      <p:sp>
        <p:nvSpPr>
          <p:cNvPr name="TextBox 8" id="8"/>
          <p:cNvSpPr txBox="true"/>
          <p:nvPr/>
        </p:nvSpPr>
        <p:spPr>
          <a:xfrm rot="0">
            <a:off x="1700473" y="1038225"/>
            <a:ext cx="396115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CircuitBreakerConfiguration</a:t>
            </a:r>
          </a:p>
          <a:p>
            <a:pPr>
              <a:lnSpc>
                <a:spcPts val="2310"/>
              </a:lnSpc>
            </a:pPr>
          </a:p>
        </p:txBody>
      </p:sp>
      <p:grpSp>
        <p:nvGrpSpPr>
          <p:cNvPr name="Group 9" id="9"/>
          <p:cNvGrpSpPr/>
          <p:nvPr/>
        </p:nvGrpSpPr>
        <p:grpSpPr>
          <a:xfrm rot="0">
            <a:off x="8660991" y="1214933"/>
            <a:ext cx="174478" cy="174478"/>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8956656" y="1131341"/>
            <a:ext cx="3961159"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FallbackConfiguration</a:t>
            </a:r>
          </a:p>
          <a:p>
            <a:pPr>
              <a:lnSpc>
                <a:spcPts val="2310"/>
              </a:lnSpc>
            </a:pPr>
          </a:p>
        </p:txBody>
      </p:sp>
      <p:grpSp>
        <p:nvGrpSpPr>
          <p:cNvPr name="Group 12" id="12"/>
          <p:cNvGrpSpPr/>
          <p:nvPr/>
        </p:nvGrpSpPr>
        <p:grpSpPr>
          <a:xfrm rot="0">
            <a:off x="1404808" y="7369532"/>
            <a:ext cx="174478" cy="17447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686216" y="7379057"/>
            <a:ext cx="14298504" cy="8743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The idea of circuit breakers is to prevent calls to a remote service if we know that the call is likely to fail or time out. We do this so that we don’t unnecessarily waste critical resources both in our service and in the remote service. Backing off like this also gives the remote service some time to recover.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0249" y="919163"/>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1170249" y="1842256"/>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170249" y="2507101"/>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8" id="8"/>
          <p:cNvPicPr>
            <a:picLocks noChangeAspect="true"/>
          </p:cNvPicPr>
          <p:nvPr/>
        </p:nvPicPr>
        <p:blipFill>
          <a:blip r:embed="rId2"/>
          <a:srcRect l="0" t="0" r="0" b="0"/>
          <a:stretch>
            <a:fillRect/>
          </a:stretch>
        </p:blipFill>
        <p:spPr>
          <a:xfrm flipH="false" flipV="false" rot="0">
            <a:off x="1501920" y="2864850"/>
            <a:ext cx="6895354" cy="4756133"/>
          </a:xfrm>
          <a:prstGeom prst="rect">
            <a:avLst/>
          </a:prstGeom>
        </p:spPr>
      </p:pic>
      <p:sp>
        <p:nvSpPr>
          <p:cNvPr name="TextBox 9" id="9"/>
          <p:cNvSpPr txBox="true"/>
          <p:nvPr/>
        </p:nvSpPr>
        <p:spPr>
          <a:xfrm rot="0">
            <a:off x="1501920" y="2447655"/>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Next, run it and get the IP address</a:t>
            </a:r>
          </a:p>
        </p:txBody>
      </p:sp>
      <p:grpSp>
        <p:nvGrpSpPr>
          <p:cNvPr name="Group 10" id="10"/>
          <p:cNvGrpSpPr/>
          <p:nvPr/>
        </p:nvGrpSpPr>
        <p:grpSpPr>
          <a:xfrm rot="0">
            <a:off x="8895549" y="2507101"/>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2" id="12"/>
          <p:cNvPicPr>
            <a:picLocks noChangeAspect="true"/>
          </p:cNvPicPr>
          <p:nvPr/>
        </p:nvPicPr>
        <p:blipFill>
          <a:blip r:embed="rId3"/>
          <a:srcRect l="0" t="0" r="0" b="0"/>
          <a:stretch>
            <a:fillRect/>
          </a:stretch>
        </p:blipFill>
        <p:spPr>
          <a:xfrm flipH="false" flipV="false" rot="0">
            <a:off x="9070027" y="2978931"/>
            <a:ext cx="7145119" cy="4642052"/>
          </a:xfrm>
          <a:prstGeom prst="rect">
            <a:avLst/>
          </a:prstGeom>
        </p:spPr>
      </p:pic>
      <p:sp>
        <p:nvSpPr>
          <p:cNvPr name="TextBox 13" id="13"/>
          <p:cNvSpPr txBox="true"/>
          <p:nvPr/>
        </p:nvSpPr>
        <p:spPr>
          <a:xfrm rot="0">
            <a:off x="1028700" y="220605"/>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4.7 Zipkin</a:t>
            </a:r>
          </a:p>
        </p:txBody>
      </p:sp>
      <p:sp>
        <p:nvSpPr>
          <p:cNvPr name="TextBox 14" id="14"/>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41.</a:t>
            </a:r>
          </a:p>
        </p:txBody>
      </p:sp>
      <p:sp>
        <p:nvSpPr>
          <p:cNvPr name="TextBox 15" id="15"/>
          <p:cNvSpPr txBox="true"/>
          <p:nvPr/>
        </p:nvSpPr>
        <p:spPr>
          <a:xfrm rot="0">
            <a:off x="1501920" y="832655"/>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Zipkin is a distributed tracing system. It helps gather timing data needed to troubleshoot latency problems in service architectures. Features include both the collection and lookup of this data.</a:t>
            </a:r>
          </a:p>
        </p:txBody>
      </p:sp>
      <p:sp>
        <p:nvSpPr>
          <p:cNvPr name="TextBox 16" id="16"/>
          <p:cNvSpPr txBox="true"/>
          <p:nvPr/>
        </p:nvSpPr>
        <p:spPr>
          <a:xfrm rot="0">
            <a:off x="1501920" y="1782810"/>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You first need to install zipkin on your OS via this tutorial: </a:t>
            </a:r>
            <a:r>
              <a:rPr lang="en-US" sz="2100" spc="-63" u="sng">
                <a:solidFill>
                  <a:srgbClr val="F1630F"/>
                </a:solidFill>
                <a:latin typeface="Clear Sans Regular Light"/>
              </a:rPr>
              <a:t>https://zipkin.io/pages/quickstart.html</a:t>
            </a:r>
          </a:p>
        </p:txBody>
      </p:sp>
      <p:sp>
        <p:nvSpPr>
          <p:cNvPr name="TextBox 17" id="17"/>
          <p:cNvSpPr txBox="true"/>
          <p:nvPr/>
        </p:nvSpPr>
        <p:spPr>
          <a:xfrm rot="0">
            <a:off x="9227221" y="2447655"/>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Next, copy IP address then paste it to the </a:t>
            </a:r>
            <a:r>
              <a:rPr lang="en-US" sz="2100" spc="-63">
                <a:solidFill>
                  <a:srgbClr val="F1630F"/>
                </a:solidFill>
                <a:latin typeface="Clear Sans Regular"/>
              </a:rPr>
              <a:t>application.yml</a:t>
            </a:r>
            <a:r>
              <a:rPr lang="en-US" sz="2100" spc="-63">
                <a:solidFill>
                  <a:srgbClr val="3D4248"/>
                </a:solidFill>
                <a:latin typeface="Clear Sans Regular"/>
              </a:rPr>
              <a:t> file of each service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0774" y="1257984"/>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4" id="4"/>
          <p:cNvGrpSpPr/>
          <p:nvPr/>
        </p:nvGrpSpPr>
        <p:grpSpPr>
          <a:xfrm rot="0">
            <a:off x="1270774" y="1970454"/>
            <a:ext cx="174478" cy="17447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6" id="6"/>
          <p:cNvGrpSpPr/>
          <p:nvPr/>
        </p:nvGrpSpPr>
        <p:grpSpPr>
          <a:xfrm rot="0">
            <a:off x="1270774" y="2682924"/>
            <a:ext cx="174478" cy="17447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8" id="8"/>
          <p:cNvPicPr>
            <a:picLocks noChangeAspect="true"/>
          </p:cNvPicPr>
          <p:nvPr/>
        </p:nvPicPr>
        <p:blipFill>
          <a:blip r:embed="rId2"/>
          <a:srcRect l="0" t="0" r="0" b="0"/>
          <a:stretch>
            <a:fillRect/>
          </a:stretch>
        </p:blipFill>
        <p:spPr>
          <a:xfrm flipH="false" flipV="false" rot="0">
            <a:off x="1445252" y="3240698"/>
            <a:ext cx="12737128" cy="3333509"/>
          </a:xfrm>
          <a:prstGeom prst="rect">
            <a:avLst/>
          </a:prstGeom>
        </p:spPr>
      </p:pic>
      <p:sp>
        <p:nvSpPr>
          <p:cNvPr name="TextBox 9" id="9"/>
          <p:cNvSpPr txBox="true"/>
          <p:nvPr/>
        </p:nvSpPr>
        <p:spPr>
          <a:xfrm rot="0">
            <a:off x="1028700" y="371393"/>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4.8 Running</a:t>
            </a:r>
          </a:p>
        </p:txBody>
      </p:sp>
      <p:sp>
        <p:nvSpPr>
          <p:cNvPr name="TextBox 10" id="10"/>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42.</a:t>
            </a:r>
          </a:p>
        </p:txBody>
      </p:sp>
      <p:sp>
        <p:nvSpPr>
          <p:cNvPr name="TextBox 11" id="11"/>
          <p:cNvSpPr txBox="true"/>
          <p:nvPr/>
        </p:nvSpPr>
        <p:spPr>
          <a:xfrm rot="0">
            <a:off x="1602445" y="1189013"/>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Run kafka server and zippkin server first</a:t>
            </a:r>
          </a:p>
        </p:txBody>
      </p:sp>
      <p:sp>
        <p:nvSpPr>
          <p:cNvPr name="TextBox 12" id="12"/>
          <p:cNvSpPr txBox="true"/>
          <p:nvPr/>
        </p:nvSpPr>
        <p:spPr>
          <a:xfrm rot="0">
            <a:off x="1602445" y="1901483"/>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Run Eureka Server next so that other services can connect to it when they run</a:t>
            </a:r>
          </a:p>
        </p:txBody>
      </p:sp>
      <p:sp>
        <p:nvSpPr>
          <p:cNvPr name="TextBox 13" id="13"/>
          <p:cNvSpPr txBox="true"/>
          <p:nvPr/>
        </p:nvSpPr>
        <p:spPr>
          <a:xfrm rot="0">
            <a:off x="1602445" y="2613953"/>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Run the rest services then go to </a:t>
            </a:r>
            <a:r>
              <a:rPr lang="en-US" sz="2100" spc="-63">
                <a:solidFill>
                  <a:srgbClr val="F1630F"/>
                </a:solidFill>
                <a:latin typeface="Clear Sans Regular Light"/>
              </a:rPr>
              <a:t>http://localhost:8761/</a:t>
            </a:r>
            <a:r>
              <a:rPr lang="en-US" sz="2100" spc="-63">
                <a:solidFill>
                  <a:srgbClr val="3D4248"/>
                </a:solidFill>
                <a:latin typeface="Clear Sans Regular Light"/>
              </a:rPr>
              <a:t> to check if there is enough services connecting to eureka server</a:t>
            </a:r>
          </a:p>
        </p:txBody>
      </p:sp>
      <p:grpSp>
        <p:nvGrpSpPr>
          <p:cNvPr name="Group 14" id="14"/>
          <p:cNvGrpSpPr/>
          <p:nvPr/>
        </p:nvGrpSpPr>
        <p:grpSpPr>
          <a:xfrm rot="0">
            <a:off x="1270774" y="6976553"/>
            <a:ext cx="174478" cy="174478"/>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6" id="16"/>
          <p:cNvSpPr txBox="true"/>
          <p:nvPr/>
        </p:nvSpPr>
        <p:spPr>
          <a:xfrm rot="0">
            <a:off x="1602445" y="6917107"/>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Now send request to services, the prefix api url has to be </a:t>
            </a:r>
            <a:r>
              <a:rPr lang="en-US" sz="2100" spc="-63">
                <a:solidFill>
                  <a:srgbClr val="F1630F"/>
                </a:solidFill>
                <a:latin typeface="Clear Sans Regular"/>
              </a:rPr>
              <a:t>http://localhost:9191/**</a:t>
            </a:r>
          </a:p>
        </p:txBody>
      </p:sp>
      <p:grpSp>
        <p:nvGrpSpPr>
          <p:cNvPr name="Group 17" id="17"/>
          <p:cNvGrpSpPr/>
          <p:nvPr/>
        </p:nvGrpSpPr>
        <p:grpSpPr>
          <a:xfrm rot="0">
            <a:off x="1270774" y="7612823"/>
            <a:ext cx="174478" cy="17447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9" id="19"/>
          <p:cNvSpPr txBox="true"/>
          <p:nvPr/>
        </p:nvSpPr>
        <p:spPr>
          <a:xfrm rot="0">
            <a:off x="1602445" y="7574453"/>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Now you can see what request that you made in zippkin dashboard via the url: </a:t>
            </a:r>
            <a:r>
              <a:rPr lang="en-US" sz="2100" spc="-63">
                <a:solidFill>
                  <a:srgbClr val="F1630F"/>
                </a:solidFill>
                <a:latin typeface="Clear Sans Regular"/>
              </a:rPr>
              <a:t>http://127.0.0.1:9411/zipkin/</a:t>
            </a:r>
          </a:p>
          <a:p>
            <a:pPr>
              <a:lnSpc>
                <a:spcPts val="2310"/>
              </a:lnSpc>
            </a:pP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37266" y="1308588"/>
            <a:ext cx="174478" cy="174478"/>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4" id="4"/>
          <p:cNvSpPr txBox="true"/>
          <p:nvPr/>
        </p:nvSpPr>
        <p:spPr>
          <a:xfrm rot="0">
            <a:off x="1028700" y="371393"/>
            <a:ext cx="43732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4.8 Conclusion</a:t>
            </a:r>
          </a:p>
        </p:txBody>
      </p:sp>
      <p:sp>
        <p:nvSpPr>
          <p:cNvPr name="TextBox 5" id="5"/>
          <p:cNvSpPr txBox="true"/>
          <p:nvPr/>
        </p:nvSpPr>
        <p:spPr>
          <a:xfrm rot="0">
            <a:off x="1012161"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43.</a:t>
            </a:r>
          </a:p>
        </p:txBody>
      </p:sp>
      <p:sp>
        <p:nvSpPr>
          <p:cNvPr name="TextBox 6" id="6"/>
          <p:cNvSpPr txBox="true"/>
          <p:nvPr/>
        </p:nvSpPr>
        <p:spPr>
          <a:xfrm rot="0">
            <a:off x="1535429" y="1251438"/>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This is a small demo for us to understand the microservices architectural and build a good knowledge foundation, but it still convers enough what it is needed for a microservices project</a:t>
            </a:r>
          </a:p>
        </p:txBody>
      </p:sp>
      <p:grpSp>
        <p:nvGrpSpPr>
          <p:cNvPr name="Group 7" id="7"/>
          <p:cNvGrpSpPr/>
          <p:nvPr/>
        </p:nvGrpSpPr>
        <p:grpSpPr>
          <a:xfrm rot="0">
            <a:off x="1237266" y="2363958"/>
            <a:ext cx="174478" cy="17447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9" id="9"/>
          <p:cNvSpPr txBox="true"/>
          <p:nvPr/>
        </p:nvSpPr>
        <p:spPr>
          <a:xfrm rot="0">
            <a:off x="1535429" y="2316333"/>
            <a:ext cx="14298504" cy="3028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Microservices are getting hot nowadays so it's good to start right away</a:t>
            </a:r>
          </a:p>
        </p:txBody>
      </p:sp>
      <p:grpSp>
        <p:nvGrpSpPr>
          <p:cNvPr name="Group 10" id="10"/>
          <p:cNvGrpSpPr/>
          <p:nvPr/>
        </p:nvGrpSpPr>
        <p:grpSpPr>
          <a:xfrm rot="0">
            <a:off x="1237266" y="3234493"/>
            <a:ext cx="174478" cy="17447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2" id="12"/>
          <p:cNvSpPr txBox="true"/>
          <p:nvPr/>
        </p:nvSpPr>
        <p:spPr>
          <a:xfrm rot="0">
            <a:off x="1535429" y="3215443"/>
            <a:ext cx="14298504" cy="87439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Microservices comes with a great benefit for a large system. Here, developers can work on their independent modules without too much dependency. And if a server goes to down it will not down the whole system.The source code for this demo is available on GitHub.</a:t>
            </a:r>
          </a:p>
        </p:txBody>
      </p:sp>
      <p:sp>
        <p:nvSpPr>
          <p:cNvPr name="TextBox 13" id="13"/>
          <p:cNvSpPr txBox="true"/>
          <p:nvPr/>
        </p:nvSpPr>
        <p:spPr>
          <a:xfrm rot="0">
            <a:off x="1535429" y="4270034"/>
            <a:ext cx="14298504" cy="302895"/>
          </a:xfrm>
          <a:prstGeom prst="rect">
            <a:avLst/>
          </a:prstGeom>
        </p:spPr>
        <p:txBody>
          <a:bodyPr anchor="t" rtlCol="false" tIns="0" lIns="0" bIns="0" rIns="0">
            <a:spAutoFit/>
          </a:bodyPr>
          <a:lstStyle/>
          <a:p>
            <a:pPr>
              <a:lnSpc>
                <a:spcPts val="2310"/>
              </a:lnSpc>
            </a:pPr>
            <a:r>
              <a:rPr lang="en-US" sz="2100" spc="-63" u="sng">
                <a:solidFill>
                  <a:srgbClr val="F1630F"/>
                </a:solidFill>
                <a:latin typeface="Clear Sans Regular Light"/>
              </a:rPr>
              <a:t>https://github.com/Khanhtran9x/khanh-cmc-researching/tree/main/micro-services/cmc-product-services</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542766"/>
            <a:ext cx="8608703"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5.0 Microservices and Spring Cloud Notes</a:t>
            </a:r>
          </a:p>
        </p:txBody>
      </p:sp>
      <p:sp>
        <p:nvSpPr>
          <p:cNvPr name="TextBox 10" id="10"/>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44.</a:t>
            </a:r>
          </a:p>
        </p:txBody>
      </p:sp>
      <p:grpSp>
        <p:nvGrpSpPr>
          <p:cNvPr name="Group 11" id="11"/>
          <p:cNvGrpSpPr/>
          <p:nvPr/>
        </p:nvGrpSpPr>
        <p:grpSpPr>
          <a:xfrm rot="0">
            <a:off x="1237266" y="1453515"/>
            <a:ext cx="174478" cy="174478"/>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3" id="13"/>
          <p:cNvSpPr txBox="true"/>
          <p:nvPr/>
        </p:nvSpPr>
        <p:spPr>
          <a:xfrm rot="0">
            <a:off x="1535429" y="1396365"/>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Light"/>
              </a:rPr>
              <a:t>Config the right version. There are so many libraries to due with spring cloud and microservices, so sometimes it will become headache for you to choose the right version of each library that it can run well with others</a:t>
            </a:r>
          </a:p>
        </p:txBody>
      </p:sp>
      <p:grpSp>
        <p:nvGrpSpPr>
          <p:cNvPr name="Group 14" id="14"/>
          <p:cNvGrpSpPr/>
          <p:nvPr/>
        </p:nvGrpSpPr>
        <p:grpSpPr>
          <a:xfrm rot="0">
            <a:off x="1237266" y="2577659"/>
            <a:ext cx="174478" cy="174478"/>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6" id="16"/>
          <p:cNvSpPr txBox="true"/>
          <p:nvPr/>
        </p:nvSpPr>
        <p:spPr>
          <a:xfrm rot="0">
            <a:off x="1535429" y="2520509"/>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Undestanding the  flow greatly. Because, there are so many things, many services needed to care in microservices architectural, we need to know exactly which one will do what</a:t>
            </a:r>
          </a:p>
        </p:txBody>
      </p:sp>
      <p:grpSp>
        <p:nvGrpSpPr>
          <p:cNvPr name="Group 17" id="17"/>
          <p:cNvGrpSpPr/>
          <p:nvPr/>
        </p:nvGrpSpPr>
        <p:grpSpPr>
          <a:xfrm rot="0">
            <a:off x="1237266" y="3699704"/>
            <a:ext cx="174478" cy="17447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9" id="19"/>
          <p:cNvSpPr txBox="true"/>
          <p:nvPr/>
        </p:nvSpPr>
        <p:spPr>
          <a:xfrm rot="0">
            <a:off x="1535429" y="3642554"/>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Do not abuse microservices. If we divide project into so many microservices, it will take so much time to config, so think carefully before creating any services if we can combine them in one service</a:t>
            </a:r>
          </a:p>
        </p:txBody>
      </p:sp>
      <p:grpSp>
        <p:nvGrpSpPr>
          <p:cNvPr name="Group 20" id="20"/>
          <p:cNvGrpSpPr/>
          <p:nvPr/>
        </p:nvGrpSpPr>
        <p:grpSpPr>
          <a:xfrm rot="0">
            <a:off x="1237266" y="4821749"/>
            <a:ext cx="174478" cy="174478"/>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22" id="22"/>
          <p:cNvSpPr txBox="true"/>
          <p:nvPr/>
        </p:nvSpPr>
        <p:spPr>
          <a:xfrm rot="0">
            <a:off x="1535429" y="4764599"/>
            <a:ext cx="14298504" cy="588645"/>
          </a:xfrm>
          <a:prstGeom prst="rect">
            <a:avLst/>
          </a:prstGeom>
        </p:spPr>
        <p:txBody>
          <a:bodyPr anchor="t" rtlCol="false" tIns="0" lIns="0" bIns="0" rIns="0">
            <a:spAutoFit/>
          </a:bodyPr>
          <a:lstStyle/>
          <a:p>
            <a:pPr>
              <a:lnSpc>
                <a:spcPts val="2310"/>
              </a:lnSpc>
            </a:pPr>
            <a:r>
              <a:rPr lang="en-US" sz="2100" spc="-63">
                <a:solidFill>
                  <a:srgbClr val="3D4248"/>
                </a:solidFill>
                <a:latin typeface="Clear Sans Regular"/>
              </a:rPr>
              <a:t>Update new technology constantly. The technologies used for microservice are numberous and been developed day by day. So that we have to update it ASAP to adapt and make our product better</a:t>
            </a: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542766"/>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6.0 Reference</a:t>
            </a:r>
          </a:p>
        </p:txBody>
      </p:sp>
      <p:sp>
        <p:nvSpPr>
          <p:cNvPr name="TextBox 10" id="10"/>
          <p:cNvSpPr txBox="true"/>
          <p:nvPr/>
        </p:nvSpPr>
        <p:spPr>
          <a:xfrm rot="0">
            <a:off x="1028700" y="948919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45.</a:t>
            </a:r>
          </a:p>
        </p:txBody>
      </p:sp>
      <p:sp>
        <p:nvSpPr>
          <p:cNvPr name="TextBox 11" id="11"/>
          <p:cNvSpPr txBox="true"/>
          <p:nvPr/>
        </p:nvSpPr>
        <p:spPr>
          <a:xfrm rot="0">
            <a:off x="1758240" y="1355895"/>
            <a:ext cx="14447895" cy="763270"/>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Demo microservices: </a:t>
            </a:r>
            <a:r>
              <a:rPr lang="en-US" sz="2200" spc="-22" u="sng">
                <a:solidFill>
                  <a:srgbClr val="6F8090"/>
                </a:solidFill>
                <a:latin typeface="Clear Sans Regular Bold Italics"/>
              </a:rPr>
              <a:t>https://github.com/Khanhtran9x/khanh-cmc-researching/tree/main/micro-services/cmc-product-services</a:t>
            </a:r>
          </a:p>
        </p:txBody>
      </p:sp>
      <p:grpSp>
        <p:nvGrpSpPr>
          <p:cNvPr name="Group 12" id="12"/>
          <p:cNvGrpSpPr/>
          <p:nvPr/>
        </p:nvGrpSpPr>
        <p:grpSpPr>
          <a:xfrm rot="0">
            <a:off x="1107051" y="1386840"/>
            <a:ext cx="341800" cy="34180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758240" y="2643262"/>
            <a:ext cx="14447895" cy="372745"/>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Spring cloud docs: </a:t>
            </a:r>
            <a:r>
              <a:rPr lang="en-US" sz="2200" spc="-22" u="sng">
                <a:solidFill>
                  <a:srgbClr val="6F8090"/>
                </a:solidFill>
                <a:latin typeface="Clear Sans Regular Bold Italics"/>
              </a:rPr>
              <a:t>https://spring.io/projects/spring-cloud</a:t>
            </a:r>
          </a:p>
        </p:txBody>
      </p:sp>
      <p:grpSp>
        <p:nvGrpSpPr>
          <p:cNvPr name="Group 15" id="15"/>
          <p:cNvGrpSpPr/>
          <p:nvPr/>
        </p:nvGrpSpPr>
        <p:grpSpPr>
          <a:xfrm rot="0">
            <a:off x="1107051" y="2674207"/>
            <a:ext cx="341800" cy="34180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1758240" y="3832606"/>
            <a:ext cx="14447895" cy="372745"/>
          </a:xfrm>
          <a:prstGeom prst="rect">
            <a:avLst/>
          </a:prstGeom>
        </p:spPr>
        <p:txBody>
          <a:bodyPr anchor="t" rtlCol="false" tIns="0" lIns="0" bIns="0" rIns="0">
            <a:spAutoFit/>
          </a:bodyPr>
          <a:lstStyle/>
          <a:p>
            <a:pPr>
              <a:lnSpc>
                <a:spcPts val="3080"/>
              </a:lnSpc>
              <a:spcBef>
                <a:spcPct val="0"/>
              </a:spcBef>
            </a:pPr>
            <a:r>
              <a:rPr lang="en-US" sz="2200" spc="-22">
                <a:solidFill>
                  <a:srgbClr val="6F8090"/>
                </a:solidFill>
                <a:latin typeface="Clear Sans Regular"/>
              </a:rPr>
              <a:t>Microservices docs: </a:t>
            </a:r>
            <a:r>
              <a:rPr lang="en-US" sz="2200" spc="-22" u="sng">
                <a:solidFill>
                  <a:srgbClr val="6F8090"/>
                </a:solidFill>
                <a:latin typeface="Clear Sans Regular Bold Italics"/>
              </a:rPr>
              <a:t>https://microservices.io/</a:t>
            </a:r>
          </a:p>
        </p:txBody>
      </p:sp>
      <p:grpSp>
        <p:nvGrpSpPr>
          <p:cNvPr name="Group 18" id="18"/>
          <p:cNvGrpSpPr/>
          <p:nvPr/>
        </p:nvGrpSpPr>
        <p:grpSpPr>
          <a:xfrm rot="0">
            <a:off x="1107051" y="3863551"/>
            <a:ext cx="341800" cy="341800"/>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sp>
        <p:nvSpPr>
          <p:cNvPr name="TextBox 2" id="2"/>
          <p:cNvSpPr txBox="true"/>
          <p:nvPr/>
        </p:nvSpPr>
        <p:spPr>
          <a:xfrm rot="0">
            <a:off x="1028700" y="1035368"/>
            <a:ext cx="6603764" cy="306705"/>
          </a:xfrm>
          <a:prstGeom prst="rect">
            <a:avLst/>
          </a:prstGeom>
        </p:spPr>
        <p:txBody>
          <a:bodyPr anchor="t" rtlCol="false" tIns="0" lIns="0" bIns="0" rIns="0">
            <a:spAutoFit/>
          </a:bodyPr>
          <a:lstStyle/>
          <a:p>
            <a:pPr marL="0" indent="0" lvl="0">
              <a:lnSpc>
                <a:spcPts val="2520"/>
              </a:lnSpc>
              <a:spcBef>
                <a:spcPct val="0"/>
              </a:spcBef>
            </a:pPr>
            <a:r>
              <a:rPr lang="en-US" sz="1800" spc="179">
                <a:solidFill>
                  <a:srgbClr val="6F8090"/>
                </a:solidFill>
                <a:latin typeface="Clear Sans Regular"/>
              </a:rPr>
              <a:t>CMC GLOBAL</a:t>
            </a:r>
          </a:p>
        </p:txBody>
      </p:sp>
      <p:sp>
        <p:nvSpPr>
          <p:cNvPr name="TextBox 3" id="3"/>
          <p:cNvSpPr txBox="true"/>
          <p:nvPr/>
        </p:nvSpPr>
        <p:spPr>
          <a:xfrm rot="0">
            <a:off x="1028700" y="8852535"/>
            <a:ext cx="849124"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46.</a:t>
            </a:r>
          </a:p>
        </p:txBody>
      </p:sp>
      <p:grpSp>
        <p:nvGrpSpPr>
          <p:cNvPr name="Group 4" id="4"/>
          <p:cNvGrpSpPr/>
          <p:nvPr/>
        </p:nvGrpSpPr>
        <p:grpSpPr>
          <a:xfrm rot="0">
            <a:off x="16901160" y="1028700"/>
            <a:ext cx="358140" cy="358140"/>
            <a:chOff x="0" y="0"/>
            <a:chExt cx="477520" cy="477520"/>
          </a:xfrm>
        </p:grpSpPr>
        <p:grpSp>
          <p:nvGrpSpPr>
            <p:cNvPr name="Group 5" id="5"/>
            <p:cNvGrpSpPr/>
            <p:nvPr/>
          </p:nvGrpSpPr>
          <p:grpSpPr>
            <a:xfrm rot="0">
              <a:off x="0" y="0"/>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199964"/>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9" id="9"/>
            <p:cNvGrpSpPr/>
            <p:nvPr/>
          </p:nvGrpSpPr>
          <p:grpSpPr>
            <a:xfrm rot="0">
              <a:off x="0" y="399927"/>
              <a:ext cx="477520" cy="77593"/>
              <a:chOff x="0" y="0"/>
              <a:chExt cx="1913890" cy="310990"/>
            </a:xfrm>
          </p:grpSpPr>
          <p:sp>
            <p:nvSpPr>
              <p:cNvPr name="Freeform 10" id="10"/>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11" id="11"/>
          <p:cNvPicPr>
            <a:picLocks noChangeAspect="true"/>
          </p:cNvPicPr>
          <p:nvPr/>
        </p:nvPicPr>
        <p:blipFill>
          <a:blip r:embed="rId2"/>
          <a:srcRect l="22767" t="0" r="10206" b="0"/>
          <a:stretch>
            <a:fillRect/>
          </a:stretch>
        </p:blipFill>
        <p:spPr>
          <a:xfrm flipH="false" flipV="false" rot="0">
            <a:off x="11212059" y="-129588"/>
            <a:ext cx="4710632" cy="10542195"/>
          </a:xfrm>
          <a:prstGeom prst="rect">
            <a:avLst/>
          </a:prstGeom>
        </p:spPr>
      </p:pic>
      <p:grpSp>
        <p:nvGrpSpPr>
          <p:cNvPr name="Group 12" id="12"/>
          <p:cNvGrpSpPr/>
          <p:nvPr/>
        </p:nvGrpSpPr>
        <p:grpSpPr>
          <a:xfrm rot="0">
            <a:off x="2483304" y="1570278"/>
            <a:ext cx="6660696" cy="6021808"/>
            <a:chOff x="0" y="0"/>
            <a:chExt cx="8880928" cy="8029077"/>
          </a:xfrm>
        </p:grpSpPr>
        <p:sp>
          <p:nvSpPr>
            <p:cNvPr name="TextBox 13" id="13"/>
            <p:cNvSpPr txBox="true"/>
            <p:nvPr/>
          </p:nvSpPr>
          <p:spPr>
            <a:xfrm rot="0">
              <a:off x="0" y="2507386"/>
              <a:ext cx="8880928" cy="3754967"/>
            </a:xfrm>
            <a:prstGeom prst="rect">
              <a:avLst/>
            </a:prstGeom>
          </p:spPr>
          <p:txBody>
            <a:bodyPr anchor="t" rtlCol="false" tIns="0" lIns="0" bIns="0" rIns="0">
              <a:spAutoFit/>
            </a:bodyPr>
            <a:lstStyle/>
            <a:p>
              <a:pPr>
                <a:lnSpc>
                  <a:spcPts val="5500"/>
                </a:lnSpc>
              </a:pPr>
              <a:r>
                <a:rPr lang="en-US" sz="5000" spc="-150">
                  <a:solidFill>
                    <a:srgbClr val="3D4248"/>
                  </a:solidFill>
                  <a:latin typeface="Clear Sans Regular"/>
                </a:rPr>
                <a:t>THANK YOU</a:t>
              </a:r>
            </a:p>
            <a:p>
              <a:pPr>
                <a:lnSpc>
                  <a:spcPts val="5500"/>
                </a:lnSpc>
              </a:pPr>
            </a:p>
            <a:p>
              <a:pPr algn="l" marL="0" indent="0" lvl="0">
                <a:lnSpc>
                  <a:spcPts val="5500"/>
                </a:lnSpc>
                <a:spcBef>
                  <a:spcPct val="0"/>
                </a:spcBef>
              </a:pPr>
              <a:r>
                <a:rPr lang="en-US" sz="5000" spc="-150" u="none">
                  <a:solidFill>
                    <a:srgbClr val="3D4248"/>
                  </a:solidFill>
                  <a:latin typeface="Clear Sans Regular"/>
                </a:rPr>
                <a:t>If you have any questions at all</a:t>
              </a:r>
            </a:p>
          </p:txBody>
        </p:sp>
        <p:sp>
          <p:nvSpPr>
            <p:cNvPr name="TextBox 14" id="14"/>
            <p:cNvSpPr txBox="true"/>
            <p:nvPr/>
          </p:nvSpPr>
          <p:spPr>
            <a:xfrm rot="0">
              <a:off x="0" y="7024084"/>
              <a:ext cx="8880928" cy="1004993"/>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D</a:t>
              </a:r>
              <a:r>
                <a:rPr lang="en-US" sz="2199" spc="-21" u="none">
                  <a:solidFill>
                    <a:srgbClr val="6F8090"/>
                  </a:solidFill>
                  <a:latin typeface="Clear Sans Regular Bold"/>
                </a:rPr>
                <a:t>on't hesitate to ask.</a:t>
              </a:r>
            </a:p>
            <a:p>
              <a:pPr>
                <a:lnSpc>
                  <a:spcPts val="3079"/>
                </a:lnSpc>
              </a:pPr>
              <a:r>
                <a:rPr lang="en-US" sz="2200" spc="-21" u="none">
                  <a:solidFill>
                    <a:srgbClr val="6F8090"/>
                  </a:solidFill>
                  <a:latin typeface="Clear Sans Regular Bold"/>
                </a:rPr>
                <a:t>tvkhanh1@cmcglobal.vn</a:t>
              </a:r>
            </a:p>
          </p:txBody>
        </p:sp>
        <p:grpSp>
          <p:nvGrpSpPr>
            <p:cNvPr name="Group 15" id="15"/>
            <p:cNvGrpSpPr/>
            <p:nvPr/>
          </p:nvGrpSpPr>
          <p:grpSpPr>
            <a:xfrm rot="0">
              <a:off x="0" y="0"/>
              <a:ext cx="1576109" cy="1576109"/>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7F6F4"/>
                  </a:solidFill>
                  <a:latin typeface="Clear Sans Bold Bold"/>
                </a:rPr>
                <a:t>java</a:t>
              </a:r>
            </a:p>
          </p:txBody>
        </p:sp>
      </p:grpSp>
      <p:pic>
        <p:nvPicPr>
          <p:cNvPr name="Picture 18" id="18"/>
          <p:cNvPicPr>
            <a:picLocks noChangeAspect="true"/>
          </p:cNvPicPr>
          <p:nvPr/>
        </p:nvPicPr>
        <p:blipFill>
          <a:blip r:embed="rId3"/>
          <a:srcRect l="0" t="0" r="0" b="0"/>
          <a:stretch>
            <a:fillRect/>
          </a:stretch>
        </p:blipFill>
        <p:spPr>
          <a:xfrm flipH="false" flipV="false" rot="0">
            <a:off x="2483304" y="7863722"/>
            <a:ext cx="2975099" cy="139457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879175" y="9234541"/>
            <a:ext cx="50320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05.</a:t>
            </a:r>
          </a:p>
        </p:txBody>
      </p:sp>
      <p:sp>
        <p:nvSpPr>
          <p:cNvPr name="TextBox 10" id="10"/>
          <p:cNvSpPr txBox="true"/>
          <p:nvPr/>
        </p:nvSpPr>
        <p:spPr>
          <a:xfrm rot="0">
            <a:off x="1275430" y="410455"/>
            <a:ext cx="98985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2.1 Some main Spring Cloud libraries:</a:t>
            </a:r>
          </a:p>
        </p:txBody>
      </p:sp>
      <p:grpSp>
        <p:nvGrpSpPr>
          <p:cNvPr name="Group 11" id="11"/>
          <p:cNvGrpSpPr/>
          <p:nvPr/>
        </p:nvGrpSpPr>
        <p:grpSpPr>
          <a:xfrm rot="0">
            <a:off x="1672361" y="1207770"/>
            <a:ext cx="5906963" cy="4213798"/>
            <a:chOff x="0" y="0"/>
            <a:chExt cx="2105556" cy="1502022"/>
          </a:xfrm>
        </p:grpSpPr>
        <p:sp>
          <p:nvSpPr>
            <p:cNvPr name="Freeform 12" id="12"/>
            <p:cNvSpPr/>
            <p:nvPr/>
          </p:nvSpPr>
          <p:spPr>
            <a:xfrm>
              <a:off x="0" y="0"/>
              <a:ext cx="2105556" cy="1502022"/>
            </a:xfrm>
            <a:custGeom>
              <a:avLst/>
              <a:gdLst/>
              <a:ahLst/>
              <a:cxnLst/>
              <a:rect r="r" b="b" t="t" l="l"/>
              <a:pathLst>
                <a:path h="1502022" w="2105556">
                  <a:moveTo>
                    <a:pt x="1981096" y="1502022"/>
                  </a:moveTo>
                  <a:lnTo>
                    <a:pt x="124460" y="1502022"/>
                  </a:lnTo>
                  <a:cubicBezTo>
                    <a:pt x="55880" y="1502022"/>
                    <a:pt x="0" y="1446142"/>
                    <a:pt x="0" y="1377562"/>
                  </a:cubicBezTo>
                  <a:lnTo>
                    <a:pt x="0" y="124460"/>
                  </a:lnTo>
                  <a:cubicBezTo>
                    <a:pt x="0" y="55880"/>
                    <a:pt x="55880" y="0"/>
                    <a:pt x="124460" y="0"/>
                  </a:cubicBezTo>
                  <a:lnTo>
                    <a:pt x="1981096" y="0"/>
                  </a:lnTo>
                  <a:cubicBezTo>
                    <a:pt x="2049676" y="0"/>
                    <a:pt x="2105556" y="55880"/>
                    <a:pt x="2105556" y="124460"/>
                  </a:cubicBezTo>
                  <a:lnTo>
                    <a:pt x="2105556" y="1377562"/>
                  </a:lnTo>
                  <a:cubicBezTo>
                    <a:pt x="2105556" y="1446142"/>
                    <a:pt x="2049676" y="1502022"/>
                    <a:pt x="1981096" y="1502022"/>
                  </a:cubicBezTo>
                  <a:close/>
                </a:path>
              </a:pathLst>
            </a:custGeom>
            <a:solidFill>
              <a:srgbClr val="FFFFFF"/>
            </a:solidFill>
          </p:spPr>
        </p:sp>
      </p:grpSp>
      <p:sp>
        <p:nvSpPr>
          <p:cNvPr name="TextBox 13" id="13"/>
          <p:cNvSpPr txBox="true"/>
          <p:nvPr/>
        </p:nvSpPr>
        <p:spPr>
          <a:xfrm rot="0">
            <a:off x="2446316" y="1374712"/>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Config</a:t>
            </a:r>
          </a:p>
        </p:txBody>
      </p:sp>
      <p:sp>
        <p:nvSpPr>
          <p:cNvPr name="TextBox 14" id="14"/>
          <p:cNvSpPr txBox="true"/>
          <p:nvPr/>
        </p:nvSpPr>
        <p:spPr>
          <a:xfrm rot="0">
            <a:off x="2059338" y="1816358"/>
            <a:ext cx="5166085" cy="3414779"/>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Config provides server and client-side support for externalized configuration in a distributed system. With the Config Server you have a central place to manage external properties for applications across all environments. The concepts on both client and server map identically to the Spring Environment and PropertySource abstractions, so they fit very well with Spring applications, but can be used with any application running in any language</a:t>
            </a:r>
          </a:p>
        </p:txBody>
      </p:sp>
      <p:sp>
        <p:nvSpPr>
          <p:cNvPr name="TextBox 15" id="15"/>
          <p:cNvSpPr txBox="true"/>
          <p:nvPr/>
        </p:nvSpPr>
        <p:spPr>
          <a:xfrm rot="0">
            <a:off x="1960105" y="1193492"/>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1</a:t>
            </a:r>
          </a:p>
        </p:txBody>
      </p:sp>
      <p:grpSp>
        <p:nvGrpSpPr>
          <p:cNvPr name="Group 16" id="16"/>
          <p:cNvGrpSpPr/>
          <p:nvPr/>
        </p:nvGrpSpPr>
        <p:grpSpPr>
          <a:xfrm rot="0">
            <a:off x="8522961" y="1207770"/>
            <a:ext cx="7008474" cy="4213798"/>
            <a:chOff x="0" y="0"/>
            <a:chExt cx="2498193" cy="1502022"/>
          </a:xfrm>
        </p:grpSpPr>
        <p:sp>
          <p:nvSpPr>
            <p:cNvPr name="Freeform 17" id="17"/>
            <p:cNvSpPr/>
            <p:nvPr/>
          </p:nvSpPr>
          <p:spPr>
            <a:xfrm>
              <a:off x="0" y="0"/>
              <a:ext cx="2498193" cy="1502022"/>
            </a:xfrm>
            <a:custGeom>
              <a:avLst/>
              <a:gdLst/>
              <a:ahLst/>
              <a:cxnLst/>
              <a:rect r="r" b="b" t="t" l="l"/>
              <a:pathLst>
                <a:path h="1502022" w="2498193">
                  <a:moveTo>
                    <a:pt x="2373733" y="1502022"/>
                  </a:moveTo>
                  <a:lnTo>
                    <a:pt x="124460" y="1502022"/>
                  </a:lnTo>
                  <a:cubicBezTo>
                    <a:pt x="55880" y="1502022"/>
                    <a:pt x="0" y="1446142"/>
                    <a:pt x="0" y="1377562"/>
                  </a:cubicBezTo>
                  <a:lnTo>
                    <a:pt x="0" y="124460"/>
                  </a:lnTo>
                  <a:cubicBezTo>
                    <a:pt x="0" y="55880"/>
                    <a:pt x="55880" y="0"/>
                    <a:pt x="124460" y="0"/>
                  </a:cubicBezTo>
                  <a:lnTo>
                    <a:pt x="2373734" y="0"/>
                  </a:lnTo>
                  <a:cubicBezTo>
                    <a:pt x="2442314" y="0"/>
                    <a:pt x="2498193" y="55880"/>
                    <a:pt x="2498193" y="124460"/>
                  </a:cubicBezTo>
                  <a:lnTo>
                    <a:pt x="2498193" y="1377562"/>
                  </a:lnTo>
                  <a:cubicBezTo>
                    <a:pt x="2498193" y="1446142"/>
                    <a:pt x="2442314" y="1502022"/>
                    <a:pt x="2373734" y="1502022"/>
                  </a:cubicBezTo>
                  <a:close/>
                </a:path>
              </a:pathLst>
            </a:custGeom>
            <a:solidFill>
              <a:srgbClr val="FFFFFF"/>
            </a:solidFill>
          </p:spPr>
        </p:sp>
      </p:grpSp>
      <p:sp>
        <p:nvSpPr>
          <p:cNvPr name="TextBox 18" id="18"/>
          <p:cNvSpPr txBox="true"/>
          <p:nvPr/>
        </p:nvSpPr>
        <p:spPr>
          <a:xfrm rot="0">
            <a:off x="9296916" y="1374712"/>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Gateway</a:t>
            </a:r>
          </a:p>
        </p:txBody>
      </p:sp>
      <p:sp>
        <p:nvSpPr>
          <p:cNvPr name="TextBox 19" id="19"/>
          <p:cNvSpPr txBox="true"/>
          <p:nvPr/>
        </p:nvSpPr>
        <p:spPr>
          <a:xfrm rot="0">
            <a:off x="8909939" y="1816358"/>
            <a:ext cx="6323799" cy="1010363"/>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Gateway aims to provide a simple, yet effective way to route to APIs and provide cross cutting concerns to them such as: security, monitoring/metrics, and resiliency.</a:t>
            </a:r>
          </a:p>
        </p:txBody>
      </p:sp>
      <p:sp>
        <p:nvSpPr>
          <p:cNvPr name="TextBox 20" id="20"/>
          <p:cNvSpPr txBox="true"/>
          <p:nvPr/>
        </p:nvSpPr>
        <p:spPr>
          <a:xfrm rot="0">
            <a:off x="8810706" y="1193492"/>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2</a:t>
            </a:r>
          </a:p>
        </p:txBody>
      </p:sp>
      <p:grpSp>
        <p:nvGrpSpPr>
          <p:cNvPr name="Group 21" id="21"/>
          <p:cNvGrpSpPr/>
          <p:nvPr/>
        </p:nvGrpSpPr>
        <p:grpSpPr>
          <a:xfrm rot="0">
            <a:off x="1688899" y="5735893"/>
            <a:ext cx="5906963" cy="3403398"/>
            <a:chOff x="0" y="0"/>
            <a:chExt cx="2105556" cy="1213152"/>
          </a:xfrm>
        </p:grpSpPr>
        <p:sp>
          <p:nvSpPr>
            <p:cNvPr name="Freeform 22" id="22"/>
            <p:cNvSpPr/>
            <p:nvPr/>
          </p:nvSpPr>
          <p:spPr>
            <a:xfrm>
              <a:off x="0" y="0"/>
              <a:ext cx="2105556" cy="1213152"/>
            </a:xfrm>
            <a:custGeom>
              <a:avLst/>
              <a:gdLst/>
              <a:ahLst/>
              <a:cxnLst/>
              <a:rect r="r" b="b" t="t" l="l"/>
              <a:pathLst>
                <a:path h="1213152" w="2105556">
                  <a:moveTo>
                    <a:pt x="1981096" y="1213152"/>
                  </a:moveTo>
                  <a:lnTo>
                    <a:pt x="124460" y="1213152"/>
                  </a:lnTo>
                  <a:cubicBezTo>
                    <a:pt x="55880" y="1213152"/>
                    <a:pt x="0" y="1157272"/>
                    <a:pt x="0" y="1088692"/>
                  </a:cubicBezTo>
                  <a:lnTo>
                    <a:pt x="0" y="124460"/>
                  </a:lnTo>
                  <a:cubicBezTo>
                    <a:pt x="0" y="55880"/>
                    <a:pt x="55880" y="0"/>
                    <a:pt x="124460" y="0"/>
                  </a:cubicBezTo>
                  <a:lnTo>
                    <a:pt x="1981096" y="0"/>
                  </a:lnTo>
                  <a:cubicBezTo>
                    <a:pt x="2049676" y="0"/>
                    <a:pt x="2105556" y="55880"/>
                    <a:pt x="2105556" y="124460"/>
                  </a:cubicBezTo>
                  <a:lnTo>
                    <a:pt x="2105556" y="1088692"/>
                  </a:lnTo>
                  <a:cubicBezTo>
                    <a:pt x="2105556" y="1157272"/>
                    <a:pt x="2049676" y="1213152"/>
                    <a:pt x="1981096" y="1213152"/>
                  </a:cubicBezTo>
                  <a:close/>
                </a:path>
              </a:pathLst>
            </a:custGeom>
            <a:solidFill>
              <a:srgbClr val="FFFFFF"/>
            </a:solidFill>
          </p:spPr>
        </p:sp>
      </p:grpSp>
      <p:sp>
        <p:nvSpPr>
          <p:cNvPr name="TextBox 23" id="23"/>
          <p:cNvSpPr txBox="true"/>
          <p:nvPr/>
        </p:nvSpPr>
        <p:spPr>
          <a:xfrm rot="0">
            <a:off x="2462854" y="5902835"/>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Circuit Breaker</a:t>
            </a:r>
          </a:p>
        </p:txBody>
      </p:sp>
      <p:sp>
        <p:nvSpPr>
          <p:cNvPr name="TextBox 24" id="24"/>
          <p:cNvSpPr txBox="true"/>
          <p:nvPr/>
        </p:nvSpPr>
        <p:spPr>
          <a:xfrm rot="0">
            <a:off x="2075877" y="6344481"/>
            <a:ext cx="5166085" cy="2384315"/>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Circuit breaker provides an abstraction across different circuit breaker implementations. It provides a consistent API to use in your applications allowing you the developer to choose the circuit breaker implementation that best fits your needs for your app.</a:t>
            </a:r>
          </a:p>
        </p:txBody>
      </p:sp>
      <p:sp>
        <p:nvSpPr>
          <p:cNvPr name="TextBox 25" id="25"/>
          <p:cNvSpPr txBox="true"/>
          <p:nvPr/>
        </p:nvSpPr>
        <p:spPr>
          <a:xfrm rot="0">
            <a:off x="1976644" y="5721615"/>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3</a:t>
            </a:r>
          </a:p>
        </p:txBody>
      </p:sp>
      <p:grpSp>
        <p:nvGrpSpPr>
          <p:cNvPr name="Group 26" id="26"/>
          <p:cNvGrpSpPr/>
          <p:nvPr/>
        </p:nvGrpSpPr>
        <p:grpSpPr>
          <a:xfrm rot="0">
            <a:off x="8539500" y="5807340"/>
            <a:ext cx="7246603" cy="3403398"/>
            <a:chOff x="0" y="0"/>
            <a:chExt cx="2583075" cy="1213152"/>
          </a:xfrm>
        </p:grpSpPr>
        <p:sp>
          <p:nvSpPr>
            <p:cNvPr name="Freeform 27" id="27"/>
            <p:cNvSpPr/>
            <p:nvPr/>
          </p:nvSpPr>
          <p:spPr>
            <a:xfrm>
              <a:off x="0" y="0"/>
              <a:ext cx="2583075" cy="1213152"/>
            </a:xfrm>
            <a:custGeom>
              <a:avLst/>
              <a:gdLst/>
              <a:ahLst/>
              <a:cxnLst/>
              <a:rect r="r" b="b" t="t" l="l"/>
              <a:pathLst>
                <a:path h="1213152" w="2583075">
                  <a:moveTo>
                    <a:pt x="2458615" y="1213152"/>
                  </a:moveTo>
                  <a:lnTo>
                    <a:pt x="124460" y="1213152"/>
                  </a:lnTo>
                  <a:cubicBezTo>
                    <a:pt x="55880" y="1213152"/>
                    <a:pt x="0" y="1157272"/>
                    <a:pt x="0" y="1088692"/>
                  </a:cubicBezTo>
                  <a:lnTo>
                    <a:pt x="0" y="124460"/>
                  </a:lnTo>
                  <a:cubicBezTo>
                    <a:pt x="0" y="55880"/>
                    <a:pt x="55880" y="0"/>
                    <a:pt x="124460" y="0"/>
                  </a:cubicBezTo>
                  <a:lnTo>
                    <a:pt x="2458615" y="0"/>
                  </a:lnTo>
                  <a:cubicBezTo>
                    <a:pt x="2527195" y="0"/>
                    <a:pt x="2583075" y="55880"/>
                    <a:pt x="2583075" y="124460"/>
                  </a:cubicBezTo>
                  <a:lnTo>
                    <a:pt x="2583075" y="1088692"/>
                  </a:lnTo>
                  <a:cubicBezTo>
                    <a:pt x="2583075" y="1157272"/>
                    <a:pt x="2527195" y="1213152"/>
                    <a:pt x="2458615" y="1213152"/>
                  </a:cubicBezTo>
                  <a:close/>
                </a:path>
              </a:pathLst>
            </a:custGeom>
            <a:solidFill>
              <a:srgbClr val="FFFFFF"/>
            </a:solidFill>
          </p:spPr>
        </p:sp>
      </p:grpSp>
      <p:sp>
        <p:nvSpPr>
          <p:cNvPr name="TextBox 28" id="28"/>
          <p:cNvSpPr txBox="true"/>
          <p:nvPr/>
        </p:nvSpPr>
        <p:spPr>
          <a:xfrm rot="0">
            <a:off x="9313455" y="5974283"/>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Netflix</a:t>
            </a:r>
          </a:p>
        </p:txBody>
      </p:sp>
      <p:sp>
        <p:nvSpPr>
          <p:cNvPr name="TextBox 29" id="29"/>
          <p:cNvSpPr txBox="true"/>
          <p:nvPr/>
        </p:nvSpPr>
        <p:spPr>
          <a:xfrm rot="0">
            <a:off x="8926477" y="6415928"/>
            <a:ext cx="6604958" cy="2384315"/>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Netflix provides Netflix OSS integrations for Spring Boot apps through autoconfiguration and binding to the Spring Environment and other Spring programming model idioms. With a few simple annotations, you can quickly enable and configure the common patterns inside your application and build large distributed systems with battle-tested Netflix components. The patterns provided include Service Discovery (Eureka).</a:t>
            </a:r>
          </a:p>
        </p:txBody>
      </p:sp>
      <p:sp>
        <p:nvSpPr>
          <p:cNvPr name="TextBox 30" id="30"/>
          <p:cNvSpPr txBox="true"/>
          <p:nvPr/>
        </p:nvSpPr>
        <p:spPr>
          <a:xfrm rot="0">
            <a:off x="8827245" y="5793063"/>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4</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879175" y="9234541"/>
            <a:ext cx="50320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06.</a:t>
            </a:r>
          </a:p>
        </p:txBody>
      </p:sp>
      <p:sp>
        <p:nvSpPr>
          <p:cNvPr name="TextBox 10" id="10"/>
          <p:cNvSpPr txBox="true"/>
          <p:nvPr/>
        </p:nvSpPr>
        <p:spPr>
          <a:xfrm rot="0">
            <a:off x="1275430" y="410455"/>
            <a:ext cx="9898577"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2.1 Some main Spring Cloud libraries:</a:t>
            </a:r>
          </a:p>
        </p:txBody>
      </p:sp>
      <p:grpSp>
        <p:nvGrpSpPr>
          <p:cNvPr name="Group 11" id="11"/>
          <p:cNvGrpSpPr/>
          <p:nvPr/>
        </p:nvGrpSpPr>
        <p:grpSpPr>
          <a:xfrm rot="0">
            <a:off x="1672361" y="1207770"/>
            <a:ext cx="6972169" cy="4213798"/>
            <a:chOff x="0" y="0"/>
            <a:chExt cx="2485252" cy="1502022"/>
          </a:xfrm>
        </p:grpSpPr>
        <p:sp>
          <p:nvSpPr>
            <p:cNvPr name="Freeform 12" id="12"/>
            <p:cNvSpPr/>
            <p:nvPr/>
          </p:nvSpPr>
          <p:spPr>
            <a:xfrm>
              <a:off x="0" y="0"/>
              <a:ext cx="2485252" cy="1502022"/>
            </a:xfrm>
            <a:custGeom>
              <a:avLst/>
              <a:gdLst/>
              <a:ahLst/>
              <a:cxnLst/>
              <a:rect r="r" b="b" t="t" l="l"/>
              <a:pathLst>
                <a:path h="1502022" w="2485252">
                  <a:moveTo>
                    <a:pt x="2360792" y="1502022"/>
                  </a:moveTo>
                  <a:lnTo>
                    <a:pt x="124460" y="1502022"/>
                  </a:lnTo>
                  <a:cubicBezTo>
                    <a:pt x="55880" y="1502022"/>
                    <a:pt x="0" y="1446142"/>
                    <a:pt x="0" y="1377562"/>
                  </a:cubicBezTo>
                  <a:lnTo>
                    <a:pt x="0" y="124460"/>
                  </a:lnTo>
                  <a:cubicBezTo>
                    <a:pt x="0" y="55880"/>
                    <a:pt x="55880" y="0"/>
                    <a:pt x="124460" y="0"/>
                  </a:cubicBezTo>
                  <a:lnTo>
                    <a:pt x="2360792" y="0"/>
                  </a:lnTo>
                  <a:cubicBezTo>
                    <a:pt x="2429372" y="0"/>
                    <a:pt x="2485252" y="55880"/>
                    <a:pt x="2485252" y="124460"/>
                  </a:cubicBezTo>
                  <a:lnTo>
                    <a:pt x="2485252" y="1377562"/>
                  </a:lnTo>
                  <a:cubicBezTo>
                    <a:pt x="2485252" y="1446142"/>
                    <a:pt x="2429372" y="1502022"/>
                    <a:pt x="2360792" y="1502022"/>
                  </a:cubicBezTo>
                  <a:close/>
                </a:path>
              </a:pathLst>
            </a:custGeom>
            <a:solidFill>
              <a:srgbClr val="FFFFFF"/>
            </a:solidFill>
          </p:spPr>
        </p:sp>
      </p:grpSp>
      <p:sp>
        <p:nvSpPr>
          <p:cNvPr name="TextBox 13" id="13"/>
          <p:cNvSpPr txBox="true"/>
          <p:nvPr/>
        </p:nvSpPr>
        <p:spPr>
          <a:xfrm rot="0">
            <a:off x="2446316" y="1374712"/>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Security</a:t>
            </a:r>
          </a:p>
        </p:txBody>
      </p:sp>
      <p:sp>
        <p:nvSpPr>
          <p:cNvPr name="TextBox 14" id="14"/>
          <p:cNvSpPr txBox="true"/>
          <p:nvPr/>
        </p:nvSpPr>
        <p:spPr>
          <a:xfrm rot="0">
            <a:off x="2059338" y="1816358"/>
            <a:ext cx="6356877" cy="3414779"/>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Security offers a set of primitives for building secure applications and services with minimum fuss. A declarative model which can be heavily configured externally (or centrally) lends itself to the implementation of large systems of co-operating, remote components, usually with a central indentity management service. It is also extremely easy to use in a service platform like Cloud Foundry. Building on Spring Boot and Spring Security OAuth2 we can quickly create systems that implement common patterns like single sign on, token relay and token exchange.</a:t>
            </a:r>
          </a:p>
        </p:txBody>
      </p:sp>
      <p:sp>
        <p:nvSpPr>
          <p:cNvPr name="TextBox 15" id="15"/>
          <p:cNvSpPr txBox="true"/>
          <p:nvPr/>
        </p:nvSpPr>
        <p:spPr>
          <a:xfrm rot="0">
            <a:off x="1960105" y="1193492"/>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5</a:t>
            </a:r>
          </a:p>
        </p:txBody>
      </p:sp>
      <p:grpSp>
        <p:nvGrpSpPr>
          <p:cNvPr name="Group 16" id="16"/>
          <p:cNvGrpSpPr/>
          <p:nvPr/>
        </p:nvGrpSpPr>
        <p:grpSpPr>
          <a:xfrm rot="0">
            <a:off x="9416055" y="1142016"/>
            <a:ext cx="7008474" cy="4213798"/>
            <a:chOff x="0" y="0"/>
            <a:chExt cx="2498193" cy="1502022"/>
          </a:xfrm>
        </p:grpSpPr>
        <p:sp>
          <p:nvSpPr>
            <p:cNvPr name="Freeform 17" id="17"/>
            <p:cNvSpPr/>
            <p:nvPr/>
          </p:nvSpPr>
          <p:spPr>
            <a:xfrm>
              <a:off x="0" y="0"/>
              <a:ext cx="2498193" cy="1502022"/>
            </a:xfrm>
            <a:custGeom>
              <a:avLst/>
              <a:gdLst/>
              <a:ahLst/>
              <a:cxnLst/>
              <a:rect r="r" b="b" t="t" l="l"/>
              <a:pathLst>
                <a:path h="1502022" w="2498193">
                  <a:moveTo>
                    <a:pt x="2373733" y="1502022"/>
                  </a:moveTo>
                  <a:lnTo>
                    <a:pt x="124460" y="1502022"/>
                  </a:lnTo>
                  <a:cubicBezTo>
                    <a:pt x="55880" y="1502022"/>
                    <a:pt x="0" y="1446142"/>
                    <a:pt x="0" y="1377562"/>
                  </a:cubicBezTo>
                  <a:lnTo>
                    <a:pt x="0" y="124460"/>
                  </a:lnTo>
                  <a:cubicBezTo>
                    <a:pt x="0" y="55880"/>
                    <a:pt x="55880" y="0"/>
                    <a:pt x="124460" y="0"/>
                  </a:cubicBezTo>
                  <a:lnTo>
                    <a:pt x="2373734" y="0"/>
                  </a:lnTo>
                  <a:cubicBezTo>
                    <a:pt x="2442314" y="0"/>
                    <a:pt x="2498193" y="55880"/>
                    <a:pt x="2498193" y="124460"/>
                  </a:cubicBezTo>
                  <a:lnTo>
                    <a:pt x="2498193" y="1377562"/>
                  </a:lnTo>
                  <a:cubicBezTo>
                    <a:pt x="2498193" y="1446142"/>
                    <a:pt x="2442314" y="1502022"/>
                    <a:pt x="2373734" y="1502022"/>
                  </a:cubicBezTo>
                  <a:close/>
                </a:path>
              </a:pathLst>
            </a:custGeom>
            <a:solidFill>
              <a:srgbClr val="FFFFFF"/>
            </a:solidFill>
          </p:spPr>
        </p:sp>
      </p:grpSp>
      <p:sp>
        <p:nvSpPr>
          <p:cNvPr name="TextBox 18" id="18"/>
          <p:cNvSpPr txBox="true"/>
          <p:nvPr/>
        </p:nvSpPr>
        <p:spPr>
          <a:xfrm rot="0">
            <a:off x="10190010" y="1308958"/>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Kubernetes</a:t>
            </a:r>
          </a:p>
        </p:txBody>
      </p:sp>
      <p:sp>
        <p:nvSpPr>
          <p:cNvPr name="TextBox 19" id="19"/>
          <p:cNvSpPr txBox="true"/>
          <p:nvPr/>
        </p:nvSpPr>
        <p:spPr>
          <a:xfrm rot="0">
            <a:off x="9803032" y="1750604"/>
            <a:ext cx="6323799" cy="3071291"/>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Kubernetes provides implementations of well known Spring Cloud interfaces allowing developers to build and run Spring Cloud applications on Kubernetes. While this project may be useful to you when building a cloud native application, it is also not a requirement in order to deploy a Spring Boot app on Kubernetes. If you are just getting started in your journey to running your Spring Boot app on Kubernetes you can accomplish a lot with nothing more than a basic Spring Boot app and Kubernetes itself</a:t>
            </a:r>
          </a:p>
        </p:txBody>
      </p:sp>
      <p:sp>
        <p:nvSpPr>
          <p:cNvPr name="TextBox 20" id="20"/>
          <p:cNvSpPr txBox="true"/>
          <p:nvPr/>
        </p:nvSpPr>
        <p:spPr>
          <a:xfrm rot="0">
            <a:off x="9703799" y="1127738"/>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6</a:t>
            </a:r>
          </a:p>
        </p:txBody>
      </p:sp>
      <p:grpSp>
        <p:nvGrpSpPr>
          <p:cNvPr name="Group 21" id="21"/>
          <p:cNvGrpSpPr/>
          <p:nvPr/>
        </p:nvGrpSpPr>
        <p:grpSpPr>
          <a:xfrm rot="0">
            <a:off x="1688899" y="5735893"/>
            <a:ext cx="6955630" cy="3403398"/>
            <a:chOff x="0" y="0"/>
            <a:chExt cx="2479357" cy="1213152"/>
          </a:xfrm>
        </p:grpSpPr>
        <p:sp>
          <p:nvSpPr>
            <p:cNvPr name="Freeform 22" id="22"/>
            <p:cNvSpPr/>
            <p:nvPr/>
          </p:nvSpPr>
          <p:spPr>
            <a:xfrm>
              <a:off x="0" y="0"/>
              <a:ext cx="2479357" cy="1213152"/>
            </a:xfrm>
            <a:custGeom>
              <a:avLst/>
              <a:gdLst/>
              <a:ahLst/>
              <a:cxnLst/>
              <a:rect r="r" b="b" t="t" l="l"/>
              <a:pathLst>
                <a:path h="1213152" w="2479357">
                  <a:moveTo>
                    <a:pt x="2354897" y="1213152"/>
                  </a:moveTo>
                  <a:lnTo>
                    <a:pt x="124460" y="1213152"/>
                  </a:lnTo>
                  <a:cubicBezTo>
                    <a:pt x="55880" y="1213152"/>
                    <a:pt x="0" y="1157272"/>
                    <a:pt x="0" y="1088692"/>
                  </a:cubicBezTo>
                  <a:lnTo>
                    <a:pt x="0" y="124460"/>
                  </a:lnTo>
                  <a:cubicBezTo>
                    <a:pt x="0" y="55880"/>
                    <a:pt x="55880" y="0"/>
                    <a:pt x="124460" y="0"/>
                  </a:cubicBezTo>
                  <a:lnTo>
                    <a:pt x="2354897" y="0"/>
                  </a:lnTo>
                  <a:cubicBezTo>
                    <a:pt x="2423477" y="0"/>
                    <a:pt x="2479357" y="55880"/>
                    <a:pt x="2479357" y="124460"/>
                  </a:cubicBezTo>
                  <a:lnTo>
                    <a:pt x="2479357" y="1088692"/>
                  </a:lnTo>
                  <a:cubicBezTo>
                    <a:pt x="2479357" y="1157272"/>
                    <a:pt x="2423477" y="1213152"/>
                    <a:pt x="2354897" y="1213152"/>
                  </a:cubicBezTo>
                  <a:close/>
                </a:path>
              </a:pathLst>
            </a:custGeom>
            <a:solidFill>
              <a:srgbClr val="FFFFFF"/>
            </a:solidFill>
          </p:spPr>
        </p:sp>
      </p:grpSp>
      <p:sp>
        <p:nvSpPr>
          <p:cNvPr name="TextBox 23" id="23"/>
          <p:cNvSpPr txBox="true"/>
          <p:nvPr/>
        </p:nvSpPr>
        <p:spPr>
          <a:xfrm rot="0">
            <a:off x="2462854" y="5902835"/>
            <a:ext cx="3611441"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Sleuth</a:t>
            </a:r>
          </a:p>
        </p:txBody>
      </p:sp>
      <p:sp>
        <p:nvSpPr>
          <p:cNvPr name="TextBox 24" id="24"/>
          <p:cNvSpPr txBox="true"/>
          <p:nvPr/>
        </p:nvSpPr>
        <p:spPr>
          <a:xfrm rot="0">
            <a:off x="2075877" y="6344481"/>
            <a:ext cx="6191489" cy="2040827"/>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Sleuth provides Spring Boot auto-configuration for distributed tracing.</a:t>
            </a:r>
          </a:p>
          <a:p>
            <a:pPr>
              <a:lnSpc>
                <a:spcPts val="2733"/>
              </a:lnSpc>
            </a:pPr>
            <a:r>
              <a:rPr lang="en-US" sz="1708" spc="34">
                <a:solidFill>
                  <a:srgbClr val="3D4248"/>
                </a:solidFill>
                <a:latin typeface="Clear Sans Regular"/>
              </a:rPr>
              <a:t>Sleuth configures everything you need to get started. This includes where trace data (spans) are reported to, how many traces to keep (sampling), if remote fields (baggage) are sent, and which libraries are traced.</a:t>
            </a:r>
          </a:p>
        </p:txBody>
      </p:sp>
      <p:sp>
        <p:nvSpPr>
          <p:cNvPr name="TextBox 25" id="25"/>
          <p:cNvSpPr txBox="true"/>
          <p:nvPr/>
        </p:nvSpPr>
        <p:spPr>
          <a:xfrm rot="0">
            <a:off x="1976644" y="5721615"/>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7</a:t>
            </a:r>
          </a:p>
        </p:txBody>
      </p:sp>
      <p:grpSp>
        <p:nvGrpSpPr>
          <p:cNvPr name="Group 26" id="26"/>
          <p:cNvGrpSpPr/>
          <p:nvPr/>
        </p:nvGrpSpPr>
        <p:grpSpPr>
          <a:xfrm rot="0">
            <a:off x="9432593" y="5741586"/>
            <a:ext cx="7246603" cy="3403398"/>
            <a:chOff x="0" y="0"/>
            <a:chExt cx="2583075" cy="1213152"/>
          </a:xfrm>
        </p:grpSpPr>
        <p:sp>
          <p:nvSpPr>
            <p:cNvPr name="Freeform 27" id="27"/>
            <p:cNvSpPr/>
            <p:nvPr/>
          </p:nvSpPr>
          <p:spPr>
            <a:xfrm>
              <a:off x="0" y="0"/>
              <a:ext cx="2583075" cy="1213152"/>
            </a:xfrm>
            <a:custGeom>
              <a:avLst/>
              <a:gdLst/>
              <a:ahLst/>
              <a:cxnLst/>
              <a:rect r="r" b="b" t="t" l="l"/>
              <a:pathLst>
                <a:path h="1213152" w="2583075">
                  <a:moveTo>
                    <a:pt x="2458615" y="1213152"/>
                  </a:moveTo>
                  <a:lnTo>
                    <a:pt x="124460" y="1213152"/>
                  </a:lnTo>
                  <a:cubicBezTo>
                    <a:pt x="55880" y="1213152"/>
                    <a:pt x="0" y="1157272"/>
                    <a:pt x="0" y="1088692"/>
                  </a:cubicBezTo>
                  <a:lnTo>
                    <a:pt x="0" y="124460"/>
                  </a:lnTo>
                  <a:cubicBezTo>
                    <a:pt x="0" y="55880"/>
                    <a:pt x="55880" y="0"/>
                    <a:pt x="124460" y="0"/>
                  </a:cubicBezTo>
                  <a:lnTo>
                    <a:pt x="2458615" y="0"/>
                  </a:lnTo>
                  <a:cubicBezTo>
                    <a:pt x="2527195" y="0"/>
                    <a:pt x="2583075" y="55880"/>
                    <a:pt x="2583075" y="124460"/>
                  </a:cubicBezTo>
                  <a:lnTo>
                    <a:pt x="2583075" y="1088692"/>
                  </a:lnTo>
                  <a:cubicBezTo>
                    <a:pt x="2583075" y="1157272"/>
                    <a:pt x="2527195" y="1213152"/>
                    <a:pt x="2458615" y="1213152"/>
                  </a:cubicBezTo>
                  <a:close/>
                </a:path>
              </a:pathLst>
            </a:custGeom>
            <a:solidFill>
              <a:srgbClr val="FFFFFF"/>
            </a:solidFill>
          </p:spPr>
        </p:sp>
      </p:grpSp>
      <p:sp>
        <p:nvSpPr>
          <p:cNvPr name="TextBox 28" id="28"/>
          <p:cNvSpPr txBox="true"/>
          <p:nvPr/>
        </p:nvSpPr>
        <p:spPr>
          <a:xfrm rot="0">
            <a:off x="10206548" y="5908529"/>
            <a:ext cx="5645710" cy="365201"/>
          </a:xfrm>
          <a:prstGeom prst="rect">
            <a:avLst/>
          </a:prstGeom>
        </p:spPr>
        <p:txBody>
          <a:bodyPr anchor="t" rtlCol="false" tIns="0" lIns="0" bIns="0" rIns="0">
            <a:spAutoFit/>
          </a:bodyPr>
          <a:lstStyle/>
          <a:p>
            <a:pPr>
              <a:lnSpc>
                <a:spcPts val="2922"/>
              </a:lnSpc>
              <a:spcBef>
                <a:spcPct val="0"/>
              </a:spcBef>
            </a:pPr>
            <a:r>
              <a:rPr lang="en-US" sz="2087" spc="-20">
                <a:solidFill>
                  <a:srgbClr val="6F8090"/>
                </a:solidFill>
                <a:latin typeface="Clear Sans Regular Bold"/>
              </a:rPr>
              <a:t>Spring Cloud for Amazon Web Services</a:t>
            </a:r>
          </a:p>
        </p:txBody>
      </p:sp>
      <p:sp>
        <p:nvSpPr>
          <p:cNvPr name="TextBox 29" id="29"/>
          <p:cNvSpPr txBox="true"/>
          <p:nvPr/>
        </p:nvSpPr>
        <p:spPr>
          <a:xfrm rot="0">
            <a:off x="9819571" y="6350174"/>
            <a:ext cx="6604958" cy="2384315"/>
          </a:xfrm>
          <a:prstGeom prst="rect">
            <a:avLst/>
          </a:prstGeom>
        </p:spPr>
        <p:txBody>
          <a:bodyPr anchor="t" rtlCol="false" tIns="0" lIns="0" bIns="0" rIns="0">
            <a:spAutoFit/>
          </a:bodyPr>
          <a:lstStyle/>
          <a:p>
            <a:pPr>
              <a:lnSpc>
                <a:spcPts val="2733"/>
              </a:lnSpc>
            </a:pPr>
            <a:r>
              <a:rPr lang="en-US" sz="1708" spc="34">
                <a:solidFill>
                  <a:srgbClr val="3D4248"/>
                </a:solidFill>
                <a:latin typeface="Clear Sans Regular"/>
              </a:rPr>
              <a:t>Spring Cloud for Amazon Web Services, eases the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p:txBody>
      </p:sp>
      <p:sp>
        <p:nvSpPr>
          <p:cNvPr name="TextBox 30" id="30"/>
          <p:cNvSpPr txBox="true"/>
          <p:nvPr/>
        </p:nvSpPr>
        <p:spPr>
          <a:xfrm rot="0">
            <a:off x="9720338" y="5727309"/>
            <a:ext cx="730190" cy="689541"/>
          </a:xfrm>
          <a:prstGeom prst="rect">
            <a:avLst/>
          </a:prstGeom>
        </p:spPr>
        <p:txBody>
          <a:bodyPr anchor="t" rtlCol="false" tIns="0" lIns="0" bIns="0" rIns="0">
            <a:spAutoFit/>
          </a:bodyPr>
          <a:lstStyle/>
          <a:p>
            <a:pPr>
              <a:lnSpc>
                <a:spcPts val="5580"/>
              </a:lnSpc>
              <a:spcBef>
                <a:spcPct val="0"/>
              </a:spcBef>
            </a:pPr>
            <a:r>
              <a:rPr lang="en-US" sz="3985" spc="-39">
                <a:solidFill>
                  <a:srgbClr val="F1630F"/>
                </a:solidFill>
                <a:latin typeface="Clear Sans Regular Bold"/>
              </a:rPr>
              <a:t>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9144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275430" y="1272540"/>
            <a:ext cx="179070" cy="1790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1" id="11"/>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07.</a:t>
            </a:r>
          </a:p>
        </p:txBody>
      </p:sp>
      <p:sp>
        <p:nvSpPr>
          <p:cNvPr name="TextBox 12" id="12"/>
          <p:cNvSpPr txBox="true"/>
          <p:nvPr/>
        </p:nvSpPr>
        <p:spPr>
          <a:xfrm rot="0">
            <a:off x="1275430" y="410455"/>
            <a:ext cx="3961159" cy="485934"/>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 Microservices</a:t>
            </a:r>
          </a:p>
        </p:txBody>
      </p:sp>
      <p:pic>
        <p:nvPicPr>
          <p:cNvPr name="Picture 13" id="13"/>
          <p:cNvPicPr>
            <a:picLocks noChangeAspect="true"/>
          </p:cNvPicPr>
          <p:nvPr/>
        </p:nvPicPr>
        <p:blipFill>
          <a:blip r:embed="rId2"/>
          <a:srcRect l="0" t="0" r="0" b="7795"/>
          <a:stretch>
            <a:fillRect/>
          </a:stretch>
        </p:blipFill>
        <p:spPr>
          <a:xfrm flipH="false" flipV="false" rot="0">
            <a:off x="6886961" y="1362075"/>
            <a:ext cx="10512443" cy="7433804"/>
          </a:xfrm>
          <a:prstGeom prst="rect">
            <a:avLst/>
          </a:prstGeom>
        </p:spPr>
      </p:pic>
      <p:sp>
        <p:nvSpPr>
          <p:cNvPr name="TextBox 14" id="14"/>
          <p:cNvSpPr txBox="true"/>
          <p:nvPr/>
        </p:nvSpPr>
        <p:spPr>
          <a:xfrm rot="0">
            <a:off x="1641797" y="1169670"/>
            <a:ext cx="5245164" cy="21469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are an architectural and organizational approach to software development where software is composed of small independent services that communicate over well-defined APIs. These services are owned by small, self-contained teams.</a:t>
            </a:r>
          </a:p>
        </p:txBody>
      </p:sp>
      <p:sp>
        <p:nvSpPr>
          <p:cNvPr name="TextBox 15" id="15"/>
          <p:cNvSpPr txBox="true"/>
          <p:nvPr/>
        </p:nvSpPr>
        <p:spPr>
          <a:xfrm rot="0">
            <a:off x="1641797" y="3655942"/>
            <a:ext cx="5245164" cy="14230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architectures make applications easier to scale and faster to develop, enabling innovation and accelerating time-to-market for new features.</a:t>
            </a:r>
          </a:p>
        </p:txBody>
      </p:sp>
      <p:grpSp>
        <p:nvGrpSpPr>
          <p:cNvPr name="Group 16" id="16"/>
          <p:cNvGrpSpPr/>
          <p:nvPr/>
        </p:nvGrpSpPr>
        <p:grpSpPr>
          <a:xfrm rot="0">
            <a:off x="1275430" y="3751192"/>
            <a:ext cx="179070" cy="179070"/>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8" id="18"/>
          <p:cNvSpPr txBox="true"/>
          <p:nvPr/>
        </p:nvSpPr>
        <p:spPr>
          <a:xfrm rot="0">
            <a:off x="1641797" y="5455920"/>
            <a:ext cx="5245164" cy="35947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architecture was developed to overcome </a:t>
            </a:r>
            <a:r>
              <a:rPr lang="en-US" sz="1800" spc="36">
                <a:solidFill>
                  <a:srgbClr val="3D4248"/>
                </a:solidFill>
                <a:latin typeface="Clear Sans Regular Bold"/>
              </a:rPr>
              <a:t>monolithic </a:t>
            </a:r>
            <a:r>
              <a:rPr lang="en-US" sz="1800" spc="36">
                <a:solidFill>
                  <a:srgbClr val="3D4248"/>
                </a:solidFill>
                <a:latin typeface="Clear Sans Regular"/>
              </a:rPr>
              <a:t>architectural approaches to application development challenges and difficulties. To be more specific, Monolithic architecture is like a large container holding all software components of an application: user interface, business layer, and data interface. This had several limitations, including inflexibility, lack of reliability, difficulty scaling, slow development, etc</a:t>
            </a:r>
          </a:p>
        </p:txBody>
      </p:sp>
      <p:grpSp>
        <p:nvGrpSpPr>
          <p:cNvPr name="Group 19" id="19"/>
          <p:cNvGrpSpPr/>
          <p:nvPr/>
        </p:nvGrpSpPr>
        <p:grpSpPr>
          <a:xfrm rot="0">
            <a:off x="1275430" y="5551170"/>
            <a:ext cx="179070" cy="179070"/>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397508" y="1480185"/>
            <a:ext cx="179070" cy="179070"/>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pic>
        <p:nvPicPr>
          <p:cNvPr name="Picture 11" id="11"/>
          <p:cNvPicPr>
            <a:picLocks noChangeAspect="true"/>
          </p:cNvPicPr>
          <p:nvPr/>
        </p:nvPicPr>
        <p:blipFill>
          <a:blip r:embed="rId2"/>
          <a:srcRect l="0" t="0" r="0" b="9055"/>
          <a:stretch>
            <a:fillRect/>
          </a:stretch>
        </p:blipFill>
        <p:spPr>
          <a:xfrm flipH="false" flipV="false" rot="0">
            <a:off x="5529124" y="1443990"/>
            <a:ext cx="12269263" cy="7308022"/>
          </a:xfrm>
          <a:prstGeom prst="rect">
            <a:avLst/>
          </a:prstGeom>
        </p:spPr>
      </p:pic>
      <p:sp>
        <p:nvSpPr>
          <p:cNvPr name="TextBox 12" id="12"/>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08.</a:t>
            </a:r>
          </a:p>
        </p:txBody>
      </p:sp>
      <p:sp>
        <p:nvSpPr>
          <p:cNvPr name="TextBox 13" id="13"/>
          <p:cNvSpPr txBox="true"/>
          <p:nvPr/>
        </p:nvSpPr>
        <p:spPr>
          <a:xfrm rot="0">
            <a:off x="1303760" y="429384"/>
            <a:ext cx="8294316" cy="957456"/>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3.1 Microservices vs Monolithic </a:t>
            </a:r>
          </a:p>
          <a:p>
            <a:pPr>
              <a:lnSpc>
                <a:spcPts val="3723"/>
              </a:lnSpc>
            </a:pPr>
          </a:p>
        </p:txBody>
      </p:sp>
      <p:sp>
        <p:nvSpPr>
          <p:cNvPr name="TextBox 14" id="14"/>
          <p:cNvSpPr txBox="true"/>
          <p:nvPr/>
        </p:nvSpPr>
        <p:spPr>
          <a:xfrm rot="0">
            <a:off x="1763875" y="1377315"/>
            <a:ext cx="3574749" cy="39566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Unlike Monolithic, Applications running on microservices architecture are deconstructed and separated into smaller units (microservices) that the client can access using an API gateway. These microservices are each independently deployable but can communicate with one another when necessary. </a:t>
            </a:r>
          </a:p>
        </p:txBody>
      </p:sp>
      <p:grpSp>
        <p:nvGrpSpPr>
          <p:cNvPr name="Group 15" id="15"/>
          <p:cNvGrpSpPr/>
          <p:nvPr/>
        </p:nvGrpSpPr>
        <p:grpSpPr>
          <a:xfrm rot="0">
            <a:off x="1397508" y="5583555"/>
            <a:ext cx="179070" cy="17907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1763875" y="5480685"/>
            <a:ext cx="3275881" cy="2304704"/>
          </a:xfrm>
          <a:prstGeom prst="rect">
            <a:avLst/>
          </a:prstGeom>
        </p:spPr>
        <p:txBody>
          <a:bodyPr anchor="t" rtlCol="false" tIns="0" lIns="0" bIns="0" rIns="0">
            <a:spAutoFit/>
          </a:bodyPr>
          <a:lstStyle/>
          <a:p>
            <a:pPr>
              <a:lnSpc>
                <a:spcPts val="2639"/>
              </a:lnSpc>
            </a:pPr>
            <a:r>
              <a:rPr lang="en-US" sz="1649" spc="32">
                <a:solidFill>
                  <a:srgbClr val="3D4248"/>
                </a:solidFill>
                <a:latin typeface="Clear Sans Regular"/>
              </a:rPr>
              <a:t>Breaking down an application into microservices allows for faster development, easier bug detection and resolution, smoother maintenance, flexibility, and higher availability and</a:t>
            </a:r>
            <a:r>
              <a:rPr lang="en-US" sz="1649" spc="32">
                <a:solidFill>
                  <a:srgbClr val="3D4248"/>
                </a:solidFill>
                <a:latin typeface="Clear Sans Regular"/>
              </a:rPr>
              <a:t> scalability</a:t>
            </a:r>
            <a:r>
              <a:rPr lang="en-US" sz="1649" spc="32">
                <a:solidFill>
                  <a:srgbClr val="3D4248"/>
                </a:solidFill>
                <a:latin typeface="Clear Sans Regular"/>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9" id="9"/>
          <p:cNvPicPr>
            <a:picLocks noChangeAspect="true"/>
          </p:cNvPicPr>
          <p:nvPr/>
        </p:nvPicPr>
        <p:blipFill>
          <a:blip r:embed="rId2"/>
          <a:srcRect l="0" t="0" r="0" b="0"/>
          <a:stretch>
            <a:fillRect/>
          </a:stretch>
        </p:blipFill>
        <p:spPr>
          <a:xfrm flipH="false" flipV="false" rot="0">
            <a:off x="1303760" y="1207770"/>
            <a:ext cx="576842" cy="571130"/>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6474931" y="1207770"/>
            <a:ext cx="754789" cy="754789"/>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1303760" y="6302066"/>
            <a:ext cx="676372" cy="676372"/>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6602246" y="6449518"/>
            <a:ext cx="652844" cy="652844"/>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1878752" y="1181188"/>
            <a:ext cx="624294" cy="624294"/>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11878752" y="6302066"/>
            <a:ext cx="800297" cy="800297"/>
          </a:xfrm>
          <a:prstGeom prst="rect">
            <a:avLst/>
          </a:prstGeom>
        </p:spPr>
      </p:pic>
      <p:sp>
        <p:nvSpPr>
          <p:cNvPr name="TextBox 15" id="15"/>
          <p:cNvSpPr txBox="true"/>
          <p:nvPr/>
        </p:nvSpPr>
        <p:spPr>
          <a:xfrm rot="0">
            <a:off x="1061102"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sp>
        <p:nvSpPr>
          <p:cNvPr name="TextBox 16" id="16"/>
          <p:cNvSpPr txBox="true"/>
          <p:nvPr/>
        </p:nvSpPr>
        <p:spPr>
          <a:xfrm rot="0">
            <a:off x="1303760" y="429384"/>
            <a:ext cx="8294316" cy="957456"/>
          </a:xfrm>
          <a:prstGeom prst="rect">
            <a:avLst/>
          </a:prstGeom>
        </p:spPr>
        <p:txBody>
          <a:bodyPr anchor="t" rtlCol="false" tIns="0" lIns="0" bIns="0" rIns="0">
            <a:spAutoFit/>
          </a:bodyPr>
          <a:lstStyle/>
          <a:p>
            <a:pPr>
              <a:lnSpc>
                <a:spcPts val="3723"/>
              </a:lnSpc>
            </a:pPr>
            <a:r>
              <a:rPr lang="en-US" sz="3384" spc="-101">
                <a:solidFill>
                  <a:srgbClr val="3D4248"/>
                </a:solidFill>
                <a:latin typeface="Clear Sans Regular"/>
              </a:rPr>
              <a:t>3.3 Microservices characteristic</a:t>
            </a:r>
          </a:p>
          <a:p>
            <a:pPr>
              <a:lnSpc>
                <a:spcPts val="3723"/>
              </a:lnSpc>
            </a:pPr>
          </a:p>
        </p:txBody>
      </p:sp>
      <p:sp>
        <p:nvSpPr>
          <p:cNvPr name="TextBox 17" id="17"/>
          <p:cNvSpPr txBox="true"/>
          <p:nvPr/>
        </p:nvSpPr>
        <p:spPr>
          <a:xfrm rot="0">
            <a:off x="1970980" y="1612993"/>
            <a:ext cx="4073501" cy="39566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foster an organization of small, independent teams that take ownership of their services. Teams act within a small and well understood context, and are empowered to work more independently and more quickly. This shortens development cycle times. You benefit significantly from the aggregate throughput of the organization.</a:t>
            </a:r>
          </a:p>
        </p:txBody>
      </p:sp>
      <p:sp>
        <p:nvSpPr>
          <p:cNvPr name="TextBox 18" id="18"/>
          <p:cNvSpPr txBox="true"/>
          <p:nvPr/>
        </p:nvSpPr>
        <p:spPr>
          <a:xfrm rot="0">
            <a:off x="1970980" y="1169670"/>
            <a:ext cx="3805551"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JobInstance</a:t>
            </a:r>
          </a:p>
        </p:txBody>
      </p:sp>
      <p:sp>
        <p:nvSpPr>
          <p:cNvPr name="TextBox 19" id="19"/>
          <p:cNvSpPr txBox="true"/>
          <p:nvPr/>
        </p:nvSpPr>
        <p:spPr>
          <a:xfrm rot="0">
            <a:off x="7471366" y="1704822"/>
            <a:ext cx="3846451" cy="32327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allow each service to be independently scaled to meet demand for the application feature it supports. This enables teams to right-size infrastructure needs, accurately measure the cost of a feature, and maintain availability if a service experiences a spike in demand.</a:t>
            </a:r>
          </a:p>
        </p:txBody>
      </p:sp>
      <p:sp>
        <p:nvSpPr>
          <p:cNvPr name="TextBox 20" id="20"/>
          <p:cNvSpPr txBox="true"/>
          <p:nvPr/>
        </p:nvSpPr>
        <p:spPr>
          <a:xfrm rot="0">
            <a:off x="7471366" y="1261499"/>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Flexible Scaling</a:t>
            </a:r>
          </a:p>
          <a:p>
            <a:pPr>
              <a:lnSpc>
                <a:spcPts val="3079"/>
              </a:lnSpc>
              <a:spcBef>
                <a:spcPct val="0"/>
              </a:spcBef>
            </a:pPr>
          </a:p>
        </p:txBody>
      </p:sp>
      <p:sp>
        <p:nvSpPr>
          <p:cNvPr name="TextBox 21" id="21"/>
          <p:cNvSpPr txBox="true"/>
          <p:nvPr/>
        </p:nvSpPr>
        <p:spPr>
          <a:xfrm rot="0">
            <a:off x="2238929" y="6854741"/>
            <a:ext cx="3805551" cy="32327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enable continuous integration and continuous delivery, making it easy to try out new ideas and to roll back if something doesn’t work. The low cost of failure enables experimentation, makes it easier to update code, and accelerates time-to-market for new features.</a:t>
            </a:r>
          </a:p>
        </p:txBody>
      </p:sp>
      <p:sp>
        <p:nvSpPr>
          <p:cNvPr name="TextBox 22" id="22"/>
          <p:cNvSpPr txBox="true"/>
          <p:nvPr/>
        </p:nvSpPr>
        <p:spPr>
          <a:xfrm rot="0">
            <a:off x="2238929" y="6411418"/>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Easy Deployment</a:t>
            </a:r>
          </a:p>
          <a:p>
            <a:pPr>
              <a:lnSpc>
                <a:spcPts val="3079"/>
              </a:lnSpc>
              <a:spcBef>
                <a:spcPct val="0"/>
              </a:spcBef>
            </a:pPr>
          </a:p>
        </p:txBody>
      </p:sp>
      <p:sp>
        <p:nvSpPr>
          <p:cNvPr name="TextBox 23" id="23"/>
          <p:cNvSpPr txBox="true"/>
          <p:nvPr/>
        </p:nvSpPr>
        <p:spPr>
          <a:xfrm rot="0">
            <a:off x="7512265" y="6854741"/>
            <a:ext cx="3607798" cy="28708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Microservices architectures don’t follow a “one size fits all” approach. Teams have the freedom to choose the best tool to solve their specific problems. As a consequence, teams building microservices can choose the best tool for each job.</a:t>
            </a:r>
          </a:p>
        </p:txBody>
      </p:sp>
      <p:sp>
        <p:nvSpPr>
          <p:cNvPr name="TextBox 24" id="24"/>
          <p:cNvSpPr txBox="true"/>
          <p:nvPr/>
        </p:nvSpPr>
        <p:spPr>
          <a:xfrm rot="0">
            <a:off x="7512265" y="6411418"/>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Technological Freedom</a:t>
            </a:r>
          </a:p>
          <a:p>
            <a:pPr>
              <a:lnSpc>
                <a:spcPts val="3079"/>
              </a:lnSpc>
              <a:spcBef>
                <a:spcPct val="0"/>
              </a:spcBef>
            </a:pPr>
          </a:p>
        </p:txBody>
      </p:sp>
      <p:sp>
        <p:nvSpPr>
          <p:cNvPr name="TextBox 25" id="25"/>
          <p:cNvSpPr txBox="true"/>
          <p:nvPr/>
        </p:nvSpPr>
        <p:spPr>
          <a:xfrm rot="0">
            <a:off x="12778877" y="1612993"/>
            <a:ext cx="3846451" cy="35947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Dividing software into small, well-defined modules enables teams to use functions for multiple purposes. A service written for a certain function can be used as a building block for another feature. This allows an application to bootstrap off itself, as developers can create new capabilities without writing code from scratch.</a:t>
            </a:r>
          </a:p>
        </p:txBody>
      </p:sp>
      <p:sp>
        <p:nvSpPr>
          <p:cNvPr name="TextBox 26" id="26"/>
          <p:cNvSpPr txBox="true"/>
          <p:nvPr/>
        </p:nvSpPr>
        <p:spPr>
          <a:xfrm rot="0">
            <a:off x="12778877" y="1169670"/>
            <a:ext cx="3805551" cy="763270"/>
          </a:xfrm>
          <a:prstGeom prst="rect">
            <a:avLst/>
          </a:prstGeom>
        </p:spPr>
        <p:txBody>
          <a:bodyPr anchor="t" rtlCol="false" tIns="0" lIns="0" bIns="0" rIns="0">
            <a:spAutoFit/>
          </a:bodyPr>
          <a:lstStyle/>
          <a:p>
            <a:pPr>
              <a:lnSpc>
                <a:spcPts val="3079"/>
              </a:lnSpc>
            </a:pPr>
            <a:r>
              <a:rPr lang="en-US" sz="2199" spc="-21">
                <a:solidFill>
                  <a:srgbClr val="6F8090"/>
                </a:solidFill>
                <a:latin typeface="Clear Sans Regular Bold"/>
              </a:rPr>
              <a:t>Reusable Code</a:t>
            </a:r>
          </a:p>
          <a:p>
            <a:pPr>
              <a:lnSpc>
                <a:spcPts val="3079"/>
              </a:lnSpc>
              <a:spcBef>
                <a:spcPct val="0"/>
              </a:spcBef>
            </a:pPr>
          </a:p>
        </p:txBody>
      </p:sp>
      <p:sp>
        <p:nvSpPr>
          <p:cNvPr name="TextBox 27" id="27"/>
          <p:cNvSpPr txBox="true"/>
          <p:nvPr/>
        </p:nvSpPr>
        <p:spPr>
          <a:xfrm rot="0">
            <a:off x="12819777" y="6854741"/>
            <a:ext cx="4732434" cy="28708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Service independence increases an application’s resistance to failure. In a monolithic architecture, if a single component fails, it can cause the entire application to fail. With microservices, applications handle total service failure by degrading functionality and not crashing the entire application.</a:t>
            </a:r>
          </a:p>
        </p:txBody>
      </p:sp>
      <p:sp>
        <p:nvSpPr>
          <p:cNvPr name="TextBox 28" id="28"/>
          <p:cNvSpPr txBox="true"/>
          <p:nvPr/>
        </p:nvSpPr>
        <p:spPr>
          <a:xfrm rot="0">
            <a:off x="12819777" y="6012671"/>
            <a:ext cx="3805551" cy="763270"/>
          </a:xfrm>
          <a:prstGeom prst="rect">
            <a:avLst/>
          </a:prstGeom>
        </p:spPr>
        <p:txBody>
          <a:bodyPr anchor="t" rtlCol="false" tIns="0" lIns="0" bIns="0" rIns="0">
            <a:spAutoFit/>
          </a:bodyPr>
          <a:lstStyle/>
          <a:p>
            <a:pPr>
              <a:lnSpc>
                <a:spcPts val="3079"/>
              </a:lnSpc>
            </a:pPr>
          </a:p>
          <a:p>
            <a:pPr>
              <a:lnSpc>
                <a:spcPts val="3080"/>
              </a:lnSpc>
              <a:spcBef>
                <a:spcPct val="0"/>
              </a:spcBef>
            </a:pPr>
            <a:r>
              <a:rPr lang="en-US" sz="2200" spc="-22">
                <a:solidFill>
                  <a:srgbClr val="6F8090"/>
                </a:solidFill>
                <a:latin typeface="Clear Sans Regular Bold"/>
              </a:rPr>
              <a:t>Resilience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DAFPYlcSvtM</dc:identifier>
  <dcterms:modified xsi:type="dcterms:W3CDTF">2011-08-01T06:04:30Z</dcterms:modified>
  <cp:revision>1</cp:revision>
  <dc:title>Microservices -CMC Global</dc:title>
</cp:coreProperties>
</file>